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9" r:id="rId12"/>
    <p:sldId id="265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0"/>
    <p:restoredTop sz="90952"/>
  </p:normalViewPr>
  <p:slideViewPr>
    <p:cSldViewPr>
      <p:cViewPr varScale="1">
        <p:scale>
          <a:sx n="98" d="100"/>
          <a:sy n="98" d="100"/>
        </p:scale>
        <p:origin x="192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>
            <a:extLst>
              <a:ext uri="{FF2B5EF4-FFF2-40B4-BE49-F238E27FC236}">
                <a16:creationId xmlns:a16="http://schemas.microsoft.com/office/drawing/2014/main" id="{A48EF35F-AA6C-F0F6-B567-D27FF64C8917}"/>
              </a:ext>
            </a:extLst>
          </p:cNvPr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2F188355-1FDC-CF37-7027-A30E8967FF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D178C0E-A3E1-D0A9-BF72-125D5D3A15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19E60C6-0182-517E-BAF0-DC44EEC74E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00A8AE4-8D4B-7F4D-C26E-8AD08A93CC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0801D5E-3515-D879-E574-D3D799B7F8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17D626A2-1A74-BBF6-BFEA-AF005CDF8F77}"/>
                </a:ext>
              </a:extLst>
            </p:cNvPr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C290EFB8-72F3-7820-CF10-62D424A694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B59D25A5-100E-F1CF-21AD-A28A7A9B5A15}"/>
                </a:ext>
              </a:extLst>
            </p:cNvPr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632DEF0E-8E1A-61B5-ACF6-22A5BCB92233}"/>
                </a:ext>
              </a:extLst>
            </p:cNvPr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729AE0EB-7F63-21B5-F0CF-2A1B740FFCA8}"/>
                </a:ext>
              </a:extLst>
            </p:cNvPr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A35EF282-92DB-A267-CC1E-918C9173E0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3E325DEB-E5FC-A1AB-F45A-928BA90D6747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F3682D53-BE02-82A4-6F96-F7368ADD6C4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3BE43935-5F4C-0C0D-10CF-A6E9097E510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6C60374A-19E0-3128-93D1-CE7591F8F43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9521D99B-959B-7B0A-0888-D380BE76AF6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893A299-8331-B226-6BD3-AB84A276130A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1A58D403-246C-2395-D2FC-F366B1917E5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5A5D1DCB-F504-EFEE-92E3-2908AD0942A7}"/>
                </a:ext>
              </a:extLst>
            </p:cNvPr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B59C87C2-150A-8B1F-9A90-EF3D49C9E56F}"/>
                </a:ext>
              </a:extLst>
            </p:cNvPr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FC61AF85-6E34-8CA1-DD3F-E8204BAC35A3}"/>
                </a:ext>
              </a:extLst>
            </p:cNvPr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E33C3A91-C415-536A-F09F-61934259349D}"/>
                </a:ext>
              </a:extLst>
            </p:cNvPr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0A2339C6-DBB6-5FCE-DACA-83D19CD13B3A}"/>
                </a:ext>
              </a:extLst>
            </p:cNvPr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1F009766-FE0F-D09C-FEC9-69CF02AA6985}"/>
                </a:ext>
              </a:extLst>
            </p:cNvPr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440561C6-1513-4A5E-605C-FF016A87DEE9}"/>
                </a:ext>
              </a:extLst>
            </p:cNvPr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796932B0-3410-FEDD-DE4E-AF079945B858}"/>
                </a:ext>
              </a:extLst>
            </p:cNvPr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9" name="Rectangle 37">
              <a:extLst>
                <a:ext uri="{FF2B5EF4-FFF2-40B4-BE49-F238E27FC236}">
                  <a16:creationId xmlns:a16="http://schemas.microsoft.com/office/drawing/2014/main" id="{6EC89700-1E29-85F4-0897-CE31E0995678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" name="Rectangle 45">
              <a:extLst>
                <a:ext uri="{FF2B5EF4-FFF2-40B4-BE49-F238E27FC236}">
                  <a16:creationId xmlns:a16="http://schemas.microsoft.com/office/drawing/2014/main" id="{41C235E4-D720-65A9-890F-F9271B36C1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1" name="Rectangle 46">
              <a:extLst>
                <a:ext uri="{FF2B5EF4-FFF2-40B4-BE49-F238E27FC236}">
                  <a16:creationId xmlns:a16="http://schemas.microsoft.com/office/drawing/2014/main" id="{54627570-474D-EB02-E3A9-8C596F2F2E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pic>
          <p:nvPicPr>
            <p:cNvPr id="32" name="Picture 43" descr="D:\FRONTPAGE THEMES\BLITZ\BTZBUL1A.GIF">
              <a:extLst>
                <a:ext uri="{FF2B5EF4-FFF2-40B4-BE49-F238E27FC236}">
                  <a16:creationId xmlns:a16="http://schemas.microsoft.com/office/drawing/2014/main" id="{451860A8-F379-5704-416B-97C1B2AC8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30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3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" name="Rectangle 40">
            <a:extLst>
              <a:ext uri="{FF2B5EF4-FFF2-40B4-BE49-F238E27FC236}">
                <a16:creationId xmlns:a16="http://schemas.microsoft.com/office/drawing/2014/main" id="{2E775749-6577-9F3A-19B2-0AA246A37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7DAC91A2-2AB1-54BC-8EE9-2744F61DF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42">
            <a:extLst>
              <a:ext uri="{FF2B5EF4-FFF2-40B4-BE49-F238E27FC236}">
                <a16:creationId xmlns:a16="http://schemas.microsoft.com/office/drawing/2014/main" id="{7D9A1038-86CE-06C5-CF16-4844113A6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D4DDE4-FEBF-BB4E-8ABA-BC7A76C11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0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4D39FC-B3CF-342F-D02E-C142E0F8C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F8CE46-697B-0EAB-0F74-A5A00B1A4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5E0268-2650-43C7-D90C-B84242633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AE21F-B44E-B247-B00E-44F87F002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05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93FD89-E95F-4D72-C83D-8C6F5BF20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253B95-6F31-182B-10E4-B871CDEDF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5169FD-F3D1-AAC0-083B-87557DC58E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DF091-5134-0E45-9612-D89DD5CC0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92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6BF00C-EF4F-490B-542B-ED2F19569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564C7-1239-CD7F-F7BD-7F5049C27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E993A1-D492-5FEB-BAEC-8749583FE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FCCB6-1E7C-2543-9D81-2E620F22D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840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CD9C4-7636-1AC1-98F8-975AD4620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27CE4C-F484-3EF0-FCB8-52C1681FF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009065-8AA1-DF50-4041-C2133F9D9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B6773-33CE-B644-9C0A-CF40B2EB1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20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2CFCAF-976D-718C-E4B5-6F4CAD360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4BB695-93B3-EEA2-1C60-62DB9F86F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24181C-4283-9169-3C95-C2D8D037E0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478E2-F270-6C4A-93C4-006170B09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04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67B789-9C3A-DB2C-7959-4C0607F57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C20F7B-FFF0-AEB3-55D5-B4202DFEF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992C42-1653-AEAB-F898-C01B08A2A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61E5A-FBC6-704D-A0FE-ECA22582F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94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E45DF1-3B26-CC37-5B17-8E94AA581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25D0B-8170-29F4-C7DA-E5408D104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E5173-BF88-74A5-63F1-7A9128505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77CD5-BD52-9649-A019-C345E8DFC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02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DFAB22-2B9A-7AE8-2933-D472B628A2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E9CC0A-2232-03B9-8016-2A0D4A1D2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8EF19F-2190-DFD8-1B94-693E2EFC1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A216E-EBF6-4B42-928B-93E69B3B2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06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1063D4-470C-B492-7A65-11E030CC95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E4C0C6-3277-D056-C41B-4682BBF87B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7D858E-B19B-06D0-79F9-75B5092CA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A78-2F32-4F4F-B491-DF5DBCF58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E7643A-F120-384F-2251-0990B2590F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FB70E1-D6FF-F030-41BF-B8C150861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1B0A16-E104-D8C7-C2CA-D563A069B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5AF7B-64E1-4F42-BAA2-23EBE771A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63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60478-9049-08F1-1E9B-73BA2F6DF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38C86-30BC-9C42-2387-E5BD17E4C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5F625C-DC14-7D64-D078-435AAF7B7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F7849-2B2D-FB4B-B8F1-882A0757B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37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E7947A-2D06-76FE-A3B0-3A08FC9F8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E5FC0A-5145-069D-4E68-E74D86A3A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169FA-865E-28B2-DBB4-A77FF1D14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3CE2B-F8CD-9547-8AED-83903FC33F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7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9">
            <a:extLst>
              <a:ext uri="{FF2B5EF4-FFF2-40B4-BE49-F238E27FC236}">
                <a16:creationId xmlns:a16="http://schemas.microsoft.com/office/drawing/2014/main" id="{7552335E-A09D-D015-7882-037434739DF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8">
              <a:extLst>
                <a:ext uri="{FF2B5EF4-FFF2-40B4-BE49-F238E27FC236}">
                  <a16:creationId xmlns:a16="http://schemas.microsoft.com/office/drawing/2014/main" id="{E3D8238C-5CB5-0DDB-5430-2D54E13513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33" name="Freeform 9">
              <a:extLst>
                <a:ext uri="{FF2B5EF4-FFF2-40B4-BE49-F238E27FC236}">
                  <a16:creationId xmlns:a16="http://schemas.microsoft.com/office/drawing/2014/main" id="{D79A750F-440F-E9AD-2ABA-6B0ED09062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34" name="Freeform 10">
              <a:extLst>
                <a:ext uri="{FF2B5EF4-FFF2-40B4-BE49-F238E27FC236}">
                  <a16:creationId xmlns:a16="http://schemas.microsoft.com/office/drawing/2014/main" id="{3EADED9E-06BA-31B0-E884-85BC76C037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35" name="Freeform 11">
              <a:extLst>
                <a:ext uri="{FF2B5EF4-FFF2-40B4-BE49-F238E27FC236}">
                  <a16:creationId xmlns:a16="http://schemas.microsoft.com/office/drawing/2014/main" id="{867ADED1-ACD3-0200-437F-847FF61656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41" name="Freeform 17">
              <a:extLst>
                <a:ext uri="{FF2B5EF4-FFF2-40B4-BE49-F238E27FC236}">
                  <a16:creationId xmlns:a16="http://schemas.microsoft.com/office/drawing/2014/main" id="{724253E5-9912-259A-6AF3-40571F6EDB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42" name="Freeform 18">
              <a:extLst>
                <a:ext uri="{FF2B5EF4-FFF2-40B4-BE49-F238E27FC236}">
                  <a16:creationId xmlns:a16="http://schemas.microsoft.com/office/drawing/2014/main" id="{7DA327CF-8D55-5F2E-3D3C-F76099133BC6}"/>
                </a:ext>
              </a:extLst>
            </p:cNvPr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43" name="Freeform 19">
              <a:extLst>
                <a:ext uri="{FF2B5EF4-FFF2-40B4-BE49-F238E27FC236}">
                  <a16:creationId xmlns:a16="http://schemas.microsoft.com/office/drawing/2014/main" id="{69BC26B4-BFAB-74DD-81E4-91C6B62B43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44" name="Freeform 20">
              <a:extLst>
                <a:ext uri="{FF2B5EF4-FFF2-40B4-BE49-F238E27FC236}">
                  <a16:creationId xmlns:a16="http://schemas.microsoft.com/office/drawing/2014/main" id="{31C846D7-D88E-4806-054F-C90EFD2DD4AA}"/>
                </a:ext>
              </a:extLst>
            </p:cNvPr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45" name="Freeform 21">
              <a:extLst>
                <a:ext uri="{FF2B5EF4-FFF2-40B4-BE49-F238E27FC236}">
                  <a16:creationId xmlns:a16="http://schemas.microsoft.com/office/drawing/2014/main" id="{E2809430-EDF7-1B5B-2FE1-91CD58BBC18C}"/>
                </a:ext>
              </a:extLst>
            </p:cNvPr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46" name="Freeform 22">
              <a:extLst>
                <a:ext uri="{FF2B5EF4-FFF2-40B4-BE49-F238E27FC236}">
                  <a16:creationId xmlns:a16="http://schemas.microsoft.com/office/drawing/2014/main" id="{D2FD7845-EE85-A9F8-DD3E-73964EAAA9C5}"/>
                </a:ext>
              </a:extLst>
            </p:cNvPr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47" name="Freeform 23">
              <a:extLst>
                <a:ext uri="{FF2B5EF4-FFF2-40B4-BE49-F238E27FC236}">
                  <a16:creationId xmlns:a16="http://schemas.microsoft.com/office/drawing/2014/main" id="{9691FE96-EEBA-FDFA-22F2-550157B8A4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49" name="Rectangle 25">
              <a:extLst>
                <a:ext uri="{FF2B5EF4-FFF2-40B4-BE49-F238E27FC236}">
                  <a16:creationId xmlns:a16="http://schemas.microsoft.com/office/drawing/2014/main" id="{58AE11AE-E331-A56D-8372-600BAB5CB3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51" name="Freeform 27">
              <a:extLst>
                <a:ext uri="{FF2B5EF4-FFF2-40B4-BE49-F238E27FC236}">
                  <a16:creationId xmlns:a16="http://schemas.microsoft.com/office/drawing/2014/main" id="{C6F687A8-282F-F76A-08DD-E9A2598F8D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52" name="Freeform 28">
              <a:extLst>
                <a:ext uri="{FF2B5EF4-FFF2-40B4-BE49-F238E27FC236}">
                  <a16:creationId xmlns:a16="http://schemas.microsoft.com/office/drawing/2014/main" id="{2F6C70D5-3B6C-955A-5C1C-ACE92601E5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53" name="Freeform 29">
              <a:extLst>
                <a:ext uri="{FF2B5EF4-FFF2-40B4-BE49-F238E27FC236}">
                  <a16:creationId xmlns:a16="http://schemas.microsoft.com/office/drawing/2014/main" id="{2C85E809-07CF-4CB2-6893-F8420FED0A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54" name="Freeform 30">
              <a:extLst>
                <a:ext uri="{FF2B5EF4-FFF2-40B4-BE49-F238E27FC236}">
                  <a16:creationId xmlns:a16="http://schemas.microsoft.com/office/drawing/2014/main" id="{DAB45142-52D5-8BF6-2295-A566AB7C84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58" name="Rectangle 34">
              <a:extLst>
                <a:ext uri="{FF2B5EF4-FFF2-40B4-BE49-F238E27FC236}">
                  <a16:creationId xmlns:a16="http://schemas.microsoft.com/office/drawing/2014/main" id="{F78C300C-AC7D-E40D-FE49-E4E246DF9A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59" name="Freeform 35">
              <a:extLst>
                <a:ext uri="{FF2B5EF4-FFF2-40B4-BE49-F238E27FC236}">
                  <a16:creationId xmlns:a16="http://schemas.microsoft.com/office/drawing/2014/main" id="{1A6A4C1D-574B-4D73-E10B-D33C6CEED8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60" name="Freeform 36">
              <a:extLst>
                <a:ext uri="{FF2B5EF4-FFF2-40B4-BE49-F238E27FC236}">
                  <a16:creationId xmlns:a16="http://schemas.microsoft.com/office/drawing/2014/main" id="{FDEA6087-40CA-12C4-6B7E-CA7F374F7226}"/>
                </a:ext>
              </a:extLst>
            </p:cNvPr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61" name="Freeform 37">
              <a:extLst>
                <a:ext uri="{FF2B5EF4-FFF2-40B4-BE49-F238E27FC236}">
                  <a16:creationId xmlns:a16="http://schemas.microsoft.com/office/drawing/2014/main" id="{052C6825-EA11-928E-F7A1-F7D66DDB379D}"/>
                </a:ext>
              </a:extLst>
            </p:cNvPr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62" name="Freeform 38">
              <a:extLst>
                <a:ext uri="{FF2B5EF4-FFF2-40B4-BE49-F238E27FC236}">
                  <a16:creationId xmlns:a16="http://schemas.microsoft.com/office/drawing/2014/main" id="{7369ECD5-EF0C-D42E-7D28-AB473791C4C5}"/>
                </a:ext>
              </a:extLst>
            </p:cNvPr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63" name="Freeform 39">
              <a:extLst>
                <a:ext uri="{FF2B5EF4-FFF2-40B4-BE49-F238E27FC236}">
                  <a16:creationId xmlns:a16="http://schemas.microsoft.com/office/drawing/2014/main" id="{89E1FFFC-05B8-8766-B615-D33F8D660DA6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64" name="Freeform 40">
              <a:extLst>
                <a:ext uri="{FF2B5EF4-FFF2-40B4-BE49-F238E27FC236}">
                  <a16:creationId xmlns:a16="http://schemas.microsoft.com/office/drawing/2014/main" id="{40D2F322-45AE-5B7B-3BEE-4332330E1269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65" name="Freeform 41">
              <a:extLst>
                <a:ext uri="{FF2B5EF4-FFF2-40B4-BE49-F238E27FC236}">
                  <a16:creationId xmlns:a16="http://schemas.microsoft.com/office/drawing/2014/main" id="{ED80498E-CB07-C57D-A6E1-9CBC3183965F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66" name="Freeform 42">
              <a:extLst>
                <a:ext uri="{FF2B5EF4-FFF2-40B4-BE49-F238E27FC236}">
                  <a16:creationId xmlns:a16="http://schemas.microsoft.com/office/drawing/2014/main" id="{79B8A579-DAF5-2E7F-07E8-BA5E2F6FE2C6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67" name="Freeform 43">
              <a:extLst>
                <a:ext uri="{FF2B5EF4-FFF2-40B4-BE49-F238E27FC236}">
                  <a16:creationId xmlns:a16="http://schemas.microsoft.com/office/drawing/2014/main" id="{00803DFF-2C06-D88B-5F95-F02115D6B111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68" name="Rectangle 44">
              <a:extLst>
                <a:ext uri="{FF2B5EF4-FFF2-40B4-BE49-F238E27FC236}">
                  <a16:creationId xmlns:a16="http://schemas.microsoft.com/office/drawing/2014/main" id="{7BFFBB1C-62B0-E8CA-5388-AEC83D8E06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D8DC6E87-6C59-E945-2AD2-801553AB0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4BFF945F-A429-B9A5-6227-23054D4F1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084BD60-2FAE-742E-E2A9-A6F8452397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F83BE0-341F-C194-977A-67C2F8AB8F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FB54C2A-C782-8BB1-B64C-E34C147E17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746ECC91-64D6-064E-9C55-C4DEBB818C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conomy_finance/publications/publication6730_en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B3B97CE-6D84-B690-8AEB-F358609EB5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The Euro and the ECB</a:t>
            </a:r>
            <a:r>
              <a:rPr lang="en-US" altLang="en-US"/>
              <a:t>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812012D-896F-0B83-68BA-3AD9CC1698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Economics 2011-2012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14289FA-B352-5556-BD2E-532E76C12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One Currency for One Europe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782B85DC-710E-9D44-2A48-5114E0A6C63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b="1">
                <a:cs typeface="Times New Roman" panose="02020603050405020304" pitchFamily="18" charset="0"/>
              </a:rPr>
              <a:t> Since 2002, other countries have adopted the Euro.  Explain the two scenarios for adoption. </a:t>
            </a:r>
          </a:p>
        </p:txBody>
      </p:sp>
      <p:pic>
        <p:nvPicPr>
          <p:cNvPr id="12292" name="Picture 36" descr="A map of europe with orange and yellow colors.">
            <a:extLst>
              <a:ext uri="{FF2B5EF4-FFF2-40B4-BE49-F238E27FC236}">
                <a16:creationId xmlns:a16="http://schemas.microsoft.com/office/drawing/2014/main" id="{9A6C4456-B1EC-30C1-4943-A9CE9D350024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1981200"/>
            <a:ext cx="3276600" cy="41148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0A43D3B-05B9-132F-C0FF-46F780B1A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One Currency for One Europe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F743B4E8-B5A9-C406-2A0F-5FE5B0502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1481138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FD159F3D-3744-EAB8-94E5-B678557AE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633788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B9A41AB-9ED7-D20B-DD53-8728D7522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One Currency for One Europe</a:t>
            </a:r>
          </a:p>
        </p:txBody>
      </p:sp>
      <p:pic>
        <p:nvPicPr>
          <p:cNvPr id="14339" name="ClipArt Placeholder 6" descr="A screenshot of a menu.">
            <a:extLst>
              <a:ext uri="{FF2B5EF4-FFF2-40B4-BE49-F238E27FC236}">
                <a16:creationId xmlns:a16="http://schemas.microsoft.com/office/drawing/2014/main" id="{22516E74-5C4B-CAE8-2E20-1E025BD1F339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616200"/>
            <a:ext cx="3810000" cy="2844800"/>
          </a:xfrm>
        </p:spPr>
      </p:pic>
      <p:sp>
        <p:nvSpPr>
          <p:cNvPr id="14340" name="Rectangle 4">
            <a:extLst>
              <a:ext uri="{FF2B5EF4-FFF2-40B4-BE49-F238E27FC236}">
                <a16:creationId xmlns:a16="http://schemas.microsoft.com/office/drawing/2014/main" id="{22BB83EE-10DA-FC02-4460-FD4148F1E8E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Explain two reasons why the Euro is good for the consumer.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D0F1938-56C7-DA14-5CE6-ADB868794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One Currency for One Europe</a:t>
            </a:r>
          </a:p>
        </p:txBody>
      </p:sp>
      <p:pic>
        <p:nvPicPr>
          <p:cNvPr id="15363" name="ClipArt Placeholder 6" descr="A building with a flag on the front.">
            <a:extLst>
              <a:ext uri="{FF2B5EF4-FFF2-40B4-BE49-F238E27FC236}">
                <a16:creationId xmlns:a16="http://schemas.microsoft.com/office/drawing/2014/main" id="{951A16D4-1EEC-BE1D-D545-E2A894874330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616200"/>
            <a:ext cx="3810000" cy="2844800"/>
          </a:xfrm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id="{8E58BE8A-E2BE-5D33-9F2A-94220DC565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Explain two reasons why the Euro is good for a nation.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A979080-159E-CD9D-F182-C41E3C7E7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The Euro and the ECB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BF2E5DA5-80A5-3437-794F-9ACAC5ED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792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Times New Roman" panose="02020603050405020304" pitchFamily="18" charset="0"/>
                <a:hlinkClick r:id="rId2"/>
              </a:rPr>
              <a:t>http://ec.europa.eu/economy_finance/publications/publication6730_en.pdf</a:t>
            </a:r>
            <a:r>
              <a:rPr lang="en-US" altLang="en-US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Microsoft PowerPoint Clip Art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72ACF18-3C20-8E22-2C57-AD0ADBD4D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Why use the Euro?</a:t>
            </a:r>
          </a:p>
        </p:txBody>
      </p:sp>
      <p:pic>
        <p:nvPicPr>
          <p:cNvPr id="4099" name="ClipArt Placeholder 7" descr="A tall obelisk in a square.">
            <a:extLst>
              <a:ext uri="{FF2B5EF4-FFF2-40B4-BE49-F238E27FC236}">
                <a16:creationId xmlns:a16="http://schemas.microsoft.com/office/drawing/2014/main" id="{150735AA-E33D-9C9A-0D51-3D76A114B5DE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100" y="1981200"/>
            <a:ext cx="3073400" cy="4114800"/>
          </a:xfrm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82D88464-ED14-1DAA-21C7-51B276D666D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Many tourists/citizens use the Euro.</a:t>
            </a:r>
          </a:p>
          <a:p>
            <a:pPr eaLnBrk="1" hangingPunct="1"/>
            <a:r>
              <a:rPr lang="en-US" altLang="en-US" sz="2800"/>
              <a:t>This was not always the case.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D207DA99-88C5-C68C-F1C6-CF8854222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Why use the Euro?</a:t>
            </a:r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id="{A5AA0385-03AB-45AA-52EE-33D095537B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What if the US states each had its own currency?  Discuss.</a:t>
            </a:r>
          </a:p>
          <a:p>
            <a:pPr eaLnBrk="1" hangingPunct="1"/>
            <a:r>
              <a:rPr lang="en-US" altLang="en-US" sz="2800"/>
              <a:t>Positives of using the Dollar in all 50 States….</a:t>
            </a:r>
          </a:p>
        </p:txBody>
      </p:sp>
      <p:pic>
        <p:nvPicPr>
          <p:cNvPr id="5124" name="Picture 1029">
            <a:extLst>
              <a:ext uri="{FF2B5EF4-FFF2-40B4-BE49-F238E27FC236}">
                <a16:creationId xmlns:a16="http://schemas.microsoft.com/office/drawing/2014/main" id="{B087DC6B-12AF-C736-3DBF-6E7112AC2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1100" y="2779713"/>
            <a:ext cx="3124200" cy="251777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606A49C-F5EF-1FF6-2A7F-00F378388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Why use the Euro?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AE8BB49-8293-505A-97F1-F407BA9021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Negatives of using the Dollar in all 50 States….</a:t>
            </a:r>
          </a:p>
        </p:txBody>
      </p:sp>
      <p:pic>
        <p:nvPicPr>
          <p:cNvPr id="6148" name="Picture 6">
            <a:extLst>
              <a:ext uri="{FF2B5EF4-FFF2-40B4-BE49-F238E27FC236}">
                <a16:creationId xmlns:a16="http://schemas.microsoft.com/office/drawing/2014/main" id="{5A7C30B1-319A-3F78-41EC-89DBB6E6C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4550" y="2133600"/>
            <a:ext cx="3651250" cy="366395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494E58E-44DB-FFEC-6685-8E9DA6986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Why use the Euro?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47980431-A0F5-F4C1-0EA4-5BDB86C07B4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Read pages 10-17 in the article, </a:t>
            </a:r>
            <a:r>
              <a:rPr lang="en-US" altLang="en-US" sz="2800" i="1"/>
              <a:t>One Currency for One Europe.</a:t>
            </a:r>
            <a:endParaRPr lang="en-US" altLang="en-US" sz="2800"/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E4C11607-14D1-E151-574A-F25DDD391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133600"/>
            <a:ext cx="2667000" cy="37877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44BFEDC-DD6B-DF34-E86B-55DF31137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Why use the Euro?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5AC8F08-9C4A-D4E9-D698-E251B479EE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Get in groups and answer the questions on a separate sheet of paper.</a:t>
            </a:r>
          </a:p>
        </p:txBody>
      </p:sp>
      <p:pic>
        <p:nvPicPr>
          <p:cNvPr id="8196" name="ClipArt Placeholder 6" descr="A large building with a clock tower.">
            <a:extLst>
              <a:ext uri="{FF2B5EF4-FFF2-40B4-BE49-F238E27FC236}">
                <a16:creationId xmlns:a16="http://schemas.microsoft.com/office/drawing/2014/main" id="{19ED8203-229D-BBCE-2526-A42CE0ECFB98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0" y="1981200"/>
            <a:ext cx="3073400" cy="4114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7C141EE-DF71-EA8E-83F6-745D59FE0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One Currency for One Europe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CAEBE002-890F-B438-3000-EEF1A686517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eaLnBrk="1" hangingPunct="1"/>
            <a:r>
              <a:rPr lang="en-US" altLang="en-US" sz="2800" b="1">
                <a:cs typeface="Times New Roman" panose="02020603050405020304" pitchFamily="18" charset="0"/>
              </a:rPr>
              <a:t> What is an EMU?  Explain.</a:t>
            </a:r>
            <a:r>
              <a:rPr lang="en-US" altLang="en-US" sz="2800"/>
              <a:t> </a:t>
            </a:r>
          </a:p>
        </p:txBody>
      </p:sp>
      <p:pic>
        <p:nvPicPr>
          <p:cNvPr id="9220" name="ClipArt Placeholder 5">
            <a:extLst>
              <a:ext uri="{FF2B5EF4-FFF2-40B4-BE49-F238E27FC236}">
                <a16:creationId xmlns:a16="http://schemas.microsoft.com/office/drawing/2014/main" id="{6C06F234-AF2D-4ED2-B7E9-48F3E2F87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100" y="1981200"/>
            <a:ext cx="3073400" cy="4114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B518E53-39E5-DEE8-344E-8D781733B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One Currency for One Europe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CA31FD8A-1952-EF9D-6C4D-2EBDEC06CD8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cs typeface="Times New Roman" panose="02020603050405020304" pitchFamily="18" charset="0"/>
              </a:rPr>
              <a:t> What is the ECB and what is its main goal? </a:t>
            </a:r>
          </a:p>
        </p:txBody>
      </p:sp>
      <p:pic>
        <p:nvPicPr>
          <p:cNvPr id="10244" name="ClipArt Placeholder 6" descr="A glass front of a building.">
            <a:extLst>
              <a:ext uri="{FF2B5EF4-FFF2-40B4-BE49-F238E27FC236}">
                <a16:creationId xmlns:a16="http://schemas.microsoft.com/office/drawing/2014/main" id="{A2487B21-4773-1A2E-55CF-A9107AC95F09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616200"/>
            <a:ext cx="3810000" cy="2844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8DA8290-5497-6CBE-19C6-D2EED125D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One Currency for One Europe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07F132A9-AB4A-4696-A190-78BF59EA248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b="1">
                <a:cs typeface="Times New Roman" panose="02020603050405020304" pitchFamily="18" charset="0"/>
              </a:rPr>
              <a:t> Can any country adopt the Euro?</a:t>
            </a:r>
          </a:p>
          <a:p>
            <a:pPr eaLnBrk="1" hangingPunct="1"/>
            <a:r>
              <a:rPr lang="en-US" altLang="en-US" sz="2800" b="1">
                <a:cs typeface="Times New Roman" panose="02020603050405020304" pitchFamily="18" charset="0"/>
              </a:rPr>
              <a:t>What must a country gain Euro status? </a:t>
            </a:r>
          </a:p>
        </p:txBody>
      </p:sp>
      <p:pic>
        <p:nvPicPr>
          <p:cNvPr id="11268" name="ClipArt Placeholder 5" descr="A flag flying on a castle.">
            <a:extLst>
              <a:ext uri="{FF2B5EF4-FFF2-40B4-BE49-F238E27FC236}">
                <a16:creationId xmlns:a16="http://schemas.microsoft.com/office/drawing/2014/main" id="{6C91BB68-649A-A4BF-5BED-89B38B53BD58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100" y="1981200"/>
            <a:ext cx="3073400" cy="4114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1884</TotalTime>
  <Words>248</Words>
  <Application>Microsoft Macintosh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Times New Roman</vt:lpstr>
      <vt:lpstr>Wingdings</vt:lpstr>
      <vt:lpstr>Network Blitz</vt:lpstr>
      <vt:lpstr>The Euro and the ECB </vt:lpstr>
      <vt:lpstr>Why use the Euro?</vt:lpstr>
      <vt:lpstr>Why use the Euro?</vt:lpstr>
      <vt:lpstr>Why use the Euro?</vt:lpstr>
      <vt:lpstr>Why use the Euro?</vt:lpstr>
      <vt:lpstr>Why use the Euro?</vt:lpstr>
      <vt:lpstr>One Currency for One Europe</vt:lpstr>
      <vt:lpstr>One Currency for One Europe</vt:lpstr>
      <vt:lpstr>One Currency for One Europe</vt:lpstr>
      <vt:lpstr>One Currency for One Europe</vt:lpstr>
      <vt:lpstr>One Currency for One Europe</vt:lpstr>
      <vt:lpstr>One Currency for One Europe</vt:lpstr>
      <vt:lpstr>One Currency for One Europe</vt:lpstr>
      <vt:lpstr>The Euro and the ECB</vt:lpstr>
    </vt:vector>
  </TitlesOfParts>
  <Company>PHM School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 and the ECB</dc:title>
  <dc:creator>Penn High School</dc:creator>
  <cp:lastModifiedBy>Maschino, Tyler</cp:lastModifiedBy>
  <cp:revision>11</cp:revision>
  <cp:lastPrinted>1601-01-01T00:00:00Z</cp:lastPrinted>
  <dcterms:created xsi:type="dcterms:W3CDTF">2011-08-22T13:19:11Z</dcterms:created>
  <dcterms:modified xsi:type="dcterms:W3CDTF">2023-10-04T14:25:40Z</dcterms:modified>
</cp:coreProperties>
</file>