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71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3385"/>
    <p:restoredTop sz="86395"/>
  </p:normalViewPr>
  <p:slideViewPr>
    <p:cSldViewPr>
      <p:cViewPr varScale="1">
        <p:scale>
          <a:sx n="107" d="100"/>
          <a:sy n="107" d="100"/>
        </p:scale>
        <p:origin x="184" y="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EE98E-9404-7341-BB42-CFAB580525A2}" type="datetimeFigureOut">
              <a:rPr lang="en-US" smtClean="0"/>
              <a:t>10/3/23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BB64-BB8E-964C-BE53-C2B312490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8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E5BB64-BB8E-964C-BE53-C2B312490E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38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E5BB64-BB8E-964C-BE53-C2B312490E0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47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E5BB64-BB8E-964C-BE53-C2B312490E0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11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E5BB64-BB8E-964C-BE53-C2B312490E0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15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CFCCEF-D704-8D76-C7AE-5484283A65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B2F02A-917F-B760-F46B-EEB2C22D3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8D13B3-951F-859F-4809-970C5ADA1B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62C6FE-3921-8249-A996-BC9AB8AF7B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6192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CF32C6-1A6B-C96B-96EE-284EAA977C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9E329C-74EF-6E8A-BE6E-DFD0EBB9C5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3C6856-5CCA-3859-94B3-262D4772C5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5DF30-9C7F-4F4B-B7B6-CF5FFF1C1B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851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1750A0-F86F-7131-2169-8771CCAB96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06E043-B860-1E01-3A04-298A562D27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446CEE-FEC1-E996-9167-B48D3234F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1604BB-4061-744F-8147-0B1FB723AC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111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D47E74-12E5-85C1-AEBC-658A70AA03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AA1B2A-6540-14A1-BBB0-729DA46812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730399-0DEF-27BC-9309-D640E75D39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3FAC1-5C48-5846-99F1-F7BE02E2F0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853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94C061-D37D-1569-639B-42982D155F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68EABA-8EC6-9AA1-8F7C-9959C6B0CC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5BACEF-6D15-4121-3F64-630E794427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CFEC9F-B280-8F4F-8F29-104E9F99B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68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A839F3-080C-4910-685D-F520A33D6F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8B5842-56C8-DC2B-B026-2496D2492E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54268A-4171-2E53-8D33-401DD58195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4B1455-EA12-1D4E-9D52-21AA06A271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0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976DF4-98B9-2322-01E2-0936A21C37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33CD6A-4642-3594-CD90-DD7489D976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83B2B8-4861-7DF6-5DCE-01A22E86A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196E53-DA3D-EB4B-82BB-511B4C18F4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860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0FA1C0-0475-69AA-BFDC-6BCEBE7F94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BFACE3-2922-8D1A-4A7C-52F48068C0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DB04BB-E7D9-D052-3C8B-FCF7157209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6B5BE-85E7-9D4A-B37B-475128A34F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67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62C53D5-5241-94F2-062A-DB6CF5143B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B9A188D-CED1-4E0C-11B3-2B327CDE32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294F38-0716-72FD-89A5-EA9CE0DA3A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1CDBDB-4741-A443-83B6-B1B88388D8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23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4892FFD-271D-4952-18A0-276EB0A4C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35314F1-A50C-8608-5777-1123927838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D9E80B3-B940-8149-1A5C-EA697E5BDD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8850D-16E4-C745-AC1B-45F075A89E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70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FD39925-BF14-7D7F-E06B-E8AC09C809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36B706-0D0B-454B-A56B-BBDCFD9225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1FB63C1-7BF7-A560-11CD-FDA8E4DA97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45DE8-2DDA-C744-8FA1-44089693A3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80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B590A2-A065-AD89-6809-7A15C1B55B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6A76A3-2B30-5046-58BA-EEB15B49B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DE8E7-788B-4054-903E-51F2C8F673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1E43E1-AFEF-C84A-9286-BAB233815E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0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2E874E-90C9-45BA-49A4-4F178FB42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FE5CF9-91A4-91A1-4AF5-2F6AB63FD3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6C7FF1-ABD0-01CC-FE9E-EEA1F287A7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AFC4A-FB34-AA4E-A1D8-E7C5D1488D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569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85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398C453-4AEC-5ADB-96C9-0A97AC14A8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58BB17F-400F-6379-019B-16A334D515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673D86A-F3A5-1528-EC9D-1CC3A1D0FC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437EC24-D569-360B-248F-639E93D282C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A5E1F00-FC6D-A6D3-5D45-F2F6604CD4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6D5A67-360E-B545-9849-D40DD3590C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B85B298-524B-1E2A-282F-A73FB0292C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Qui </a:t>
            </a:r>
            <a:r>
              <a:rPr lang="en-US" altLang="en-US" dirty="0" err="1"/>
              <a:t>est</a:t>
            </a:r>
            <a:r>
              <a:rPr lang="en-US" altLang="en-US" dirty="0"/>
              <a:t> </a:t>
            </a:r>
            <a:r>
              <a:rPr lang="en-US" altLang="en-US" dirty="0" err="1"/>
              <a:t>français</a:t>
            </a:r>
            <a:r>
              <a:rPr lang="en-US" altLang="en-US" dirty="0"/>
              <a:t>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47F3EE0-A216-F473-B899-B1EBD1DBC0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E6C8FEE-BCE7-BD27-FC91-601AB41FAB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Elles sont am</a:t>
            </a:r>
            <a:r>
              <a:rPr lang="en-US" altLang="en-US">
                <a:cs typeface="Arial" panose="020B0604020202020204" pitchFamily="34" charset="0"/>
              </a:rPr>
              <a:t>éricaines?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FC867CB-5B58-2B0C-8B00-2EE3C75862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3316" name="Picture 4" descr="800px-Martinique_Costumes">
            <a:extLst>
              <a:ext uri="{FF2B5EF4-FFF2-40B4-BE49-F238E27FC236}">
                <a16:creationId xmlns:a16="http://schemas.microsoft.com/office/drawing/2014/main" id="{E3ADBC16-1944-7DF9-2ED5-5FFBE93D6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0"/>
            <a:ext cx="4038600" cy="303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52DFE57-9C52-C193-3EFF-A26424BEBA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Non, elles sont fran</a:t>
            </a:r>
            <a:r>
              <a:rPr lang="en-US" altLang="en-US">
                <a:cs typeface="Arial" panose="020B0604020202020204" pitchFamily="34" charset="0"/>
              </a:rPr>
              <a:t>çaises.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CB5783E-6398-6C35-1736-FF5930994F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Elles sont de la Martinique.</a:t>
            </a:r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>
            <a:extLst>
              <a:ext uri="{FF2B5EF4-FFF2-40B4-BE49-F238E27FC236}">
                <a16:creationId xmlns:a16="http://schemas.microsoft.com/office/drawing/2014/main" id="{749F37B6-9E20-10DB-B0EB-82F04D19CF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USA</a:t>
            </a:r>
          </a:p>
        </p:txBody>
      </p:sp>
      <p:graphicFrame>
        <p:nvGraphicFramePr>
          <p:cNvPr id="1026" name="Object 4">
            <a:extLst>
              <a:ext uri="{FF2B5EF4-FFF2-40B4-BE49-F238E27FC236}">
                <a16:creationId xmlns:a16="http://schemas.microsoft.com/office/drawing/2014/main" id="{C62C8D07-69B1-57A0-1698-302BB6DA6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569807"/>
              </p:ext>
            </p:extLst>
          </p:nvPr>
        </p:nvGraphicFramePr>
        <p:xfrm>
          <a:off x="1524000" y="2005013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6108700" imgH="4076700" progId="MSGraph.Chart.8">
                  <p:embed followColorScheme="full"/>
                </p:oleObj>
              </mc:Choice>
              <mc:Fallback>
                <p:oleObj name="Chart" r:id="rId3" imgW="6108700" imgH="407670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05013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id="{CE9F609A-46DB-7DD2-9EBF-CDDE551980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France</a:t>
            </a:r>
          </a:p>
        </p:txBody>
      </p:sp>
      <p:graphicFrame>
        <p:nvGraphicFramePr>
          <p:cNvPr id="2050" name="Object 3">
            <a:extLst>
              <a:ext uri="{FF2B5EF4-FFF2-40B4-BE49-F238E27FC236}">
                <a16:creationId xmlns:a16="http://schemas.microsoft.com/office/drawing/2014/main" id="{0B25989E-5451-0B67-7103-B54FD1F7A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717789"/>
              </p:ext>
            </p:extLst>
          </p:nvPr>
        </p:nvGraphicFramePr>
        <p:xfrm>
          <a:off x="1371600" y="1371600"/>
          <a:ext cx="6400800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6108700" imgH="4076700" progId="MSGraph.Chart.8">
                  <p:embed followColorScheme="full"/>
                </p:oleObj>
              </mc:Choice>
              <mc:Fallback>
                <p:oleObj name="Chart" r:id="rId3" imgW="6108700" imgH="40767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371600"/>
                        <a:ext cx="6400800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28D9018-D8C5-EF94-A70B-73BC602B8B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USA</a:t>
            </a:r>
          </a:p>
        </p:txBody>
      </p:sp>
      <p:graphicFrame>
        <p:nvGraphicFramePr>
          <p:cNvPr id="19459" name="Group 3">
            <a:extLst>
              <a:ext uri="{FF2B5EF4-FFF2-40B4-BE49-F238E27FC236}">
                <a16:creationId xmlns:a16="http://schemas.microsoft.com/office/drawing/2014/main" id="{00104DF6-39A7-6F8D-7028-143A933D7F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979968"/>
              </p:ext>
            </p:extLst>
          </p:nvPr>
        </p:nvGraphicFramePr>
        <p:xfrm>
          <a:off x="457200" y="1600200"/>
          <a:ext cx="8229600" cy="5699760"/>
        </p:xfrm>
        <a:graphic>
          <a:graphicData uri="http://schemas.openxmlformats.org/drawingml/2006/table">
            <a:tbl>
              <a:tblPr first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Religion: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Percentage: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63746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Protestant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51.3%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Roman Catholic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23.9%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Mormon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Other Christian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Jewish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Buddhist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Muslim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0.6%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other./unspecified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2.5%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Unaffiliated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12.1%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None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DE06EC-42AC-32EB-C452-8465E31915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Data for graphs from CIA World Factbook</a:t>
            </a:r>
            <a:br>
              <a:rPr lang="en-US" altLang="en-US" sz="4000" dirty="0"/>
            </a:br>
            <a:r>
              <a:rPr lang="en-US" altLang="en-US" sz="4000" dirty="0"/>
              <a:t>https://</a:t>
            </a:r>
            <a:r>
              <a:rPr lang="en-US" altLang="en-US" sz="4000" dirty="0" err="1"/>
              <a:t>www.cia.gov</a:t>
            </a:r>
            <a:r>
              <a:rPr lang="en-US" altLang="en-US" sz="4000" dirty="0"/>
              <a:t>/library/publications/the-</a:t>
            </a:r>
            <a:r>
              <a:rPr lang="en-US" altLang="en-US" sz="4000" b="1" dirty="0"/>
              <a:t>world</a:t>
            </a:r>
            <a:r>
              <a:rPr lang="en-US" altLang="en-US" sz="4000" dirty="0"/>
              <a:t>-</a:t>
            </a:r>
            <a:r>
              <a:rPr lang="en-US" altLang="en-US" sz="4000" b="1" dirty="0"/>
              <a:t>factbook</a:t>
            </a:r>
            <a:r>
              <a:rPr lang="en-US" altLang="en-US" sz="4000" dirty="0"/>
              <a:t>/ </a:t>
            </a:r>
            <a:br>
              <a:rPr lang="en-US" altLang="en-US" sz="4000" dirty="0"/>
            </a:br>
            <a:endParaRPr lang="en-US" altLang="en-US" sz="4000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A7EC43E-6042-A843-3C70-0207627150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8196973-6ECB-839B-59CC-B1FBA16334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C’est le symbole pour ..?</a:t>
            </a: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993024D-394B-132D-8185-89C172B3B7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7412" name="Picture 4" descr="150px-Christian_cross">
            <a:extLst>
              <a:ext uri="{FF2B5EF4-FFF2-40B4-BE49-F238E27FC236}">
                <a16:creationId xmlns:a16="http://schemas.microsoft.com/office/drawing/2014/main" id="{18A74DB4-6112-01CA-3A05-77900602C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185896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E7669ED-5F1C-F509-8C79-8D9C880BDE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Oui, les cr</a:t>
            </a:r>
            <a:r>
              <a:rPr lang="en-US" altLang="en-US">
                <a:cs typeface="Arial" panose="020B0604020202020204" pitchFamily="34" charset="0"/>
              </a:rPr>
              <a:t>étiens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46EFE26-485D-2043-B912-AE62B1A8E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7C3F006-BAB6-051F-3927-1255B2D087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C’est le symbole pour...?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A62B458-4168-7EE5-5FA1-986EE35ED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9460" name="Picture 4" descr="125px-Star_of_David">
            <a:extLst>
              <a:ext uri="{FF2B5EF4-FFF2-40B4-BE49-F238E27FC236}">
                <a16:creationId xmlns:a16="http://schemas.microsoft.com/office/drawing/2014/main" id="{F3A9D457-C78C-CD05-9187-4990E7130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819400"/>
            <a:ext cx="2182813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527646F-3046-2799-1D80-5B91006865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Oui, pour les juifs.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5913928-A234-1847-69B5-C45BD76C98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4FB025A-74FA-3269-E924-5472C8069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Elle est française?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76F511-2907-02A4-CB5C-9F2B3148D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5124" name="Picture 4" descr="foulard">
            <a:extLst>
              <a:ext uri="{FF2B5EF4-FFF2-40B4-BE49-F238E27FC236}">
                <a16:creationId xmlns:a16="http://schemas.microsoft.com/office/drawing/2014/main" id="{BC99B926-13B0-EB1F-0ABA-2389171B5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438400"/>
            <a:ext cx="2214563" cy="302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13BA719-ABE5-C00F-F431-1455E219B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C’est un symbole pour..?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8B11E9C-786C-1D57-394D-3DC7E1DFCF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1508" name="Picture 4" descr="180px-Star_and_Crescent">
            <a:extLst>
              <a:ext uri="{FF2B5EF4-FFF2-40B4-BE49-F238E27FC236}">
                <a16:creationId xmlns:a16="http://schemas.microsoft.com/office/drawing/2014/main" id="{FEAADFCE-7108-50E4-2828-5730F15C4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590800"/>
            <a:ext cx="260985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248CA0F-BD15-0F4C-9DB7-3D3FF1A314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Oui, pour les muselmans,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41CEEAC-D100-5A2D-17E3-FA4AC52316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030801E-B95E-3577-CA0E-B7944F2986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France</a:t>
            </a:r>
          </a:p>
        </p:txBody>
      </p:sp>
      <p:graphicFrame>
        <p:nvGraphicFramePr>
          <p:cNvPr id="18435" name="Group 3">
            <a:extLst>
              <a:ext uri="{FF2B5EF4-FFF2-40B4-BE49-F238E27FC236}">
                <a16:creationId xmlns:a16="http://schemas.microsoft.com/office/drawing/2014/main" id="{E374B3FA-14BE-DCFE-EC9C-D0789CDA3A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168955"/>
              </p:ext>
            </p:extLst>
          </p:nvPr>
        </p:nvGraphicFramePr>
        <p:xfrm>
          <a:off x="304800" y="1981201"/>
          <a:ext cx="8610600" cy="4671069"/>
        </p:xfrm>
        <a:graphic>
          <a:graphicData uri="http://schemas.openxmlformats.org/drawingml/2006/table">
            <a:tbl>
              <a:tblPr firstRow="1"/>
              <a:tblGrid>
                <a:gridCol w="3767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3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8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Religion: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Percentage: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7734208"/>
                  </a:ext>
                </a:extLst>
              </a:tr>
              <a:tr h="9907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Roman Catholic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83-88%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Protestant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Jewish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371828"/>
                  </a:ext>
                </a:extLst>
              </a:tr>
              <a:tr h="758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Muslim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5-10%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668090"/>
                  </a:ext>
                </a:extLst>
              </a:tr>
              <a:tr h="13277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Other unaffiliated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4%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45888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EB404A6-4060-B801-3226-DA8D323319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Oui</a:t>
            </a:r>
            <a:r>
              <a:rPr lang="en-US" altLang="en-US" dirty="0"/>
              <a:t>, </a:t>
            </a:r>
            <a:r>
              <a:rPr lang="en-US" altLang="en-US" dirty="0" err="1"/>
              <a:t>elle</a:t>
            </a:r>
            <a:r>
              <a:rPr lang="en-US" altLang="en-US" dirty="0"/>
              <a:t> </a:t>
            </a:r>
            <a:r>
              <a:rPr lang="en-US" altLang="en-US" dirty="0" err="1"/>
              <a:t>est</a:t>
            </a:r>
            <a:r>
              <a:rPr lang="en-US" altLang="en-US" dirty="0"/>
              <a:t> fran</a:t>
            </a:r>
            <a:r>
              <a:rPr lang="en-US" altLang="en-US" dirty="0">
                <a:cs typeface="Arial" panose="020B0604020202020204" pitchFamily="34" charset="0"/>
              </a:rPr>
              <a:t>çaise.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1E172C1-9880-40DE-33AA-3F5ACDDCE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Il est fran</a:t>
            </a:r>
            <a:r>
              <a:rPr lang="en-US" altLang="en-US">
                <a:cs typeface="Arial" panose="020B0604020202020204" pitchFamily="34" charset="0"/>
              </a:rPr>
              <a:t>çais?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4121BAD-335A-41E6-8FB4-5CB630FC19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7172" name="Picture 4" descr="Kippa_judentum">
            <a:extLst>
              <a:ext uri="{FF2B5EF4-FFF2-40B4-BE49-F238E27FC236}">
                <a16:creationId xmlns:a16="http://schemas.microsoft.com/office/drawing/2014/main" id="{7635002C-DCA5-4A30-FAAB-E185FCBF4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0" y="2006600"/>
            <a:ext cx="25400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32B0190-0C57-811A-E95D-53ECBF688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Oui, il est fran</a:t>
            </a:r>
            <a:r>
              <a:rPr lang="en-US" altLang="en-US">
                <a:cs typeface="Arial" panose="020B0604020202020204" pitchFamily="34" charset="0"/>
              </a:rPr>
              <a:t>çais.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C83B448-E6A9-BD05-7795-0CC8A51DE0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70EA72E-AAED-7BF8-B126-AE14E0B950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Ils sont fran</a:t>
            </a:r>
            <a:r>
              <a:rPr lang="en-US" altLang="en-US">
                <a:cs typeface="Arial" panose="020B0604020202020204" pitchFamily="34" charset="0"/>
              </a:rPr>
              <a:t>çais?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72995A8-92D1-8359-4E29-2852552346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9220" name="Picture 4" descr="HPIM0110">
            <a:extLst>
              <a:ext uri="{FF2B5EF4-FFF2-40B4-BE49-F238E27FC236}">
                <a16:creationId xmlns:a16="http://schemas.microsoft.com/office/drawing/2014/main" id="{741FAB3C-BA4E-FB30-5195-65F6B171A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510540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F3209E2-7BD7-CF2D-917F-EF28C96EE0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Non, ils sont am</a:t>
            </a:r>
            <a:r>
              <a:rPr lang="en-US" altLang="en-US">
                <a:cs typeface="Arial" panose="020B0604020202020204" pitchFamily="34" charset="0"/>
              </a:rPr>
              <a:t>éricains.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4443F15-B81A-578D-8C83-88BA92E03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A7CEEDD-7B6C-3C04-B3FD-E5753B80E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Il est am</a:t>
            </a:r>
            <a:r>
              <a:rPr lang="en-US" altLang="en-US">
                <a:cs typeface="Arial" panose="020B0604020202020204" pitchFamily="34" charset="0"/>
              </a:rPr>
              <a:t>éricain?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4C1D934-7516-1814-C9AF-245ACB6EF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1268" name="Picture 5" descr="74px-Zinedine_Zidane_20minutos">
            <a:extLst>
              <a:ext uri="{FF2B5EF4-FFF2-40B4-BE49-F238E27FC236}">
                <a16:creationId xmlns:a16="http://schemas.microsoft.com/office/drawing/2014/main" id="{CDC6C389-46C5-C8A5-6203-045A225DC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09800"/>
            <a:ext cx="19907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DC754B7-6C7D-267B-6321-18214848A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Non, il est fran</a:t>
            </a:r>
            <a:r>
              <a:rPr lang="en-US" altLang="en-US">
                <a:cs typeface="Arial" panose="020B0604020202020204" pitchFamily="34" charset="0"/>
              </a:rPr>
              <a:t>çais.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44F7A67-C895-3CB8-DAB6-17172C57D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Il s’appelle Zinedine Zidane.  Il joue au foot.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191</Words>
  <Application>Microsoft Macintosh PowerPoint</Application>
  <PresentationFormat>On-screen Show (4:3)</PresentationFormat>
  <Paragraphs>62</Paragraphs>
  <Slides>22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MS PGothic</vt:lpstr>
      <vt:lpstr>Calibri</vt:lpstr>
      <vt:lpstr>Blank Presentation</vt:lpstr>
      <vt:lpstr>Microsoft Graph Chart</vt:lpstr>
      <vt:lpstr>Qui est français?</vt:lpstr>
      <vt:lpstr>Elle est française?</vt:lpstr>
      <vt:lpstr>Oui, elle est française.</vt:lpstr>
      <vt:lpstr>Il est français?</vt:lpstr>
      <vt:lpstr>Oui, il est français.</vt:lpstr>
      <vt:lpstr>Ils sont français?</vt:lpstr>
      <vt:lpstr>Non, ils sont américains.</vt:lpstr>
      <vt:lpstr>Il est américain?</vt:lpstr>
      <vt:lpstr>Non, il est français.</vt:lpstr>
      <vt:lpstr>Elles sont américaines?</vt:lpstr>
      <vt:lpstr>Non, elles sont françaises.</vt:lpstr>
      <vt:lpstr>USA</vt:lpstr>
      <vt:lpstr>France</vt:lpstr>
      <vt:lpstr>USA</vt:lpstr>
      <vt:lpstr>Data for graphs from CIA World Factbook https://www.cia.gov/library/publications/the-world-factbook/  </vt:lpstr>
      <vt:lpstr>C’est le symbole pour ..?</vt:lpstr>
      <vt:lpstr>Oui, les crétiens</vt:lpstr>
      <vt:lpstr>C’est le symbole pour...?</vt:lpstr>
      <vt:lpstr>Oui, pour les juifs.</vt:lpstr>
      <vt:lpstr>C’est un symbole pour..?</vt:lpstr>
      <vt:lpstr>Oui, pour les muselmans,</vt:lpstr>
      <vt:lpstr>France</vt:lpstr>
    </vt:vector>
  </TitlesOfParts>
  <Company>Eastwood Middle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 est français?</dc:title>
  <dc:creator>Eastwood Middle School</dc:creator>
  <cp:lastModifiedBy>Maschino, Tyler</cp:lastModifiedBy>
  <cp:revision>6</cp:revision>
  <dcterms:created xsi:type="dcterms:W3CDTF">2007-08-06T22:36:13Z</dcterms:created>
  <dcterms:modified xsi:type="dcterms:W3CDTF">2023-10-03T20:02:34Z</dcterms:modified>
</cp:coreProperties>
</file>