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9" r:id="rId1"/>
  </p:sldMasterIdLst>
  <p:notesMasterIdLst>
    <p:notesMasterId r:id="rId30"/>
  </p:notesMasterIdLst>
  <p:handoutMasterIdLst>
    <p:handoutMasterId r:id="rId31"/>
  </p:handoutMasterIdLst>
  <p:sldIdLst>
    <p:sldId id="257" r:id="rId2"/>
    <p:sldId id="261" r:id="rId3"/>
    <p:sldId id="270" r:id="rId4"/>
    <p:sldId id="265" r:id="rId5"/>
    <p:sldId id="264" r:id="rId6"/>
    <p:sldId id="260" r:id="rId7"/>
    <p:sldId id="289" r:id="rId8"/>
    <p:sldId id="302" r:id="rId9"/>
    <p:sldId id="277" r:id="rId10"/>
    <p:sldId id="321" r:id="rId11"/>
    <p:sldId id="319" r:id="rId12"/>
    <p:sldId id="284" r:id="rId13"/>
    <p:sldId id="269" r:id="rId14"/>
    <p:sldId id="292" r:id="rId15"/>
    <p:sldId id="268" r:id="rId16"/>
    <p:sldId id="326" r:id="rId17"/>
    <p:sldId id="325" r:id="rId18"/>
    <p:sldId id="322" r:id="rId19"/>
    <p:sldId id="316" r:id="rId20"/>
    <p:sldId id="315" r:id="rId21"/>
    <p:sldId id="320" r:id="rId22"/>
    <p:sldId id="266" r:id="rId23"/>
    <p:sldId id="298" r:id="rId24"/>
    <p:sldId id="314" r:id="rId25"/>
    <p:sldId id="328" r:id="rId26"/>
    <p:sldId id="323" r:id="rId27"/>
    <p:sldId id="259" r:id="rId28"/>
    <p:sldId id="329" r:id="rId29"/>
  </p:sldIdLst>
  <p:sldSz cx="9144000" cy="6858000" type="screen4x3"/>
  <p:notesSz cx="6797675" cy="9928225"/>
  <p:defaultTextStyle>
    <a:defPPr>
      <a:defRPr lang="en-US"/>
    </a:defPPr>
    <a:lvl1pPr algn="r" rtl="0" fontAlgn="base">
      <a:spcBef>
        <a:spcPct val="0"/>
      </a:spcBef>
      <a:spcAft>
        <a:spcPct val="0"/>
      </a:spcAft>
      <a:defRPr sz="1600" kern="1200">
        <a:solidFill>
          <a:schemeClr val="tx1"/>
        </a:solidFill>
        <a:latin typeface="Arial" panose="020B0604020202020204" pitchFamily="34" charset="0"/>
        <a:ea typeface="+mn-ea"/>
        <a:cs typeface="+mn-cs"/>
      </a:defRPr>
    </a:lvl1pPr>
    <a:lvl2pPr marL="457200" algn="r" rtl="0" fontAlgn="base">
      <a:spcBef>
        <a:spcPct val="0"/>
      </a:spcBef>
      <a:spcAft>
        <a:spcPct val="0"/>
      </a:spcAft>
      <a:defRPr sz="1600" kern="1200">
        <a:solidFill>
          <a:schemeClr val="tx1"/>
        </a:solidFill>
        <a:latin typeface="Arial" panose="020B0604020202020204" pitchFamily="34" charset="0"/>
        <a:ea typeface="+mn-ea"/>
        <a:cs typeface="+mn-cs"/>
      </a:defRPr>
    </a:lvl2pPr>
    <a:lvl3pPr marL="914400" algn="r" rtl="0" fontAlgn="base">
      <a:spcBef>
        <a:spcPct val="0"/>
      </a:spcBef>
      <a:spcAft>
        <a:spcPct val="0"/>
      </a:spcAft>
      <a:defRPr sz="1600" kern="1200">
        <a:solidFill>
          <a:schemeClr val="tx1"/>
        </a:solidFill>
        <a:latin typeface="Arial" panose="020B0604020202020204" pitchFamily="34" charset="0"/>
        <a:ea typeface="+mn-ea"/>
        <a:cs typeface="+mn-cs"/>
      </a:defRPr>
    </a:lvl3pPr>
    <a:lvl4pPr marL="1371600" algn="r" rtl="0" fontAlgn="base">
      <a:spcBef>
        <a:spcPct val="0"/>
      </a:spcBef>
      <a:spcAft>
        <a:spcPct val="0"/>
      </a:spcAft>
      <a:defRPr sz="1600" kern="1200">
        <a:solidFill>
          <a:schemeClr val="tx1"/>
        </a:solidFill>
        <a:latin typeface="Arial" panose="020B0604020202020204" pitchFamily="34" charset="0"/>
        <a:ea typeface="+mn-ea"/>
        <a:cs typeface="+mn-cs"/>
      </a:defRPr>
    </a:lvl4pPr>
    <a:lvl5pPr marL="1828800" algn="r" rtl="0" fontAlgn="base">
      <a:spcBef>
        <a:spcPct val="0"/>
      </a:spcBef>
      <a:spcAft>
        <a:spcPct val="0"/>
      </a:spcAft>
      <a:defRPr sz="1600" kern="1200">
        <a:solidFill>
          <a:schemeClr val="tx1"/>
        </a:solidFill>
        <a:latin typeface="Arial" panose="020B0604020202020204" pitchFamily="34" charset="0"/>
        <a:ea typeface="+mn-ea"/>
        <a:cs typeface="+mn-cs"/>
      </a:defRPr>
    </a:lvl5pPr>
    <a:lvl6pPr marL="2286000" algn="l" defTabSz="914400" rtl="0" eaLnBrk="1" latinLnBrk="0" hangingPunct="1">
      <a:defRPr sz="1600" kern="1200">
        <a:solidFill>
          <a:schemeClr val="tx1"/>
        </a:solidFill>
        <a:latin typeface="Arial" panose="020B0604020202020204" pitchFamily="34" charset="0"/>
        <a:ea typeface="+mn-ea"/>
        <a:cs typeface="+mn-cs"/>
      </a:defRPr>
    </a:lvl6pPr>
    <a:lvl7pPr marL="2743200" algn="l" defTabSz="914400" rtl="0" eaLnBrk="1" latinLnBrk="0" hangingPunct="1">
      <a:defRPr sz="1600" kern="1200">
        <a:solidFill>
          <a:schemeClr val="tx1"/>
        </a:solidFill>
        <a:latin typeface="Arial" panose="020B0604020202020204" pitchFamily="34" charset="0"/>
        <a:ea typeface="+mn-ea"/>
        <a:cs typeface="+mn-cs"/>
      </a:defRPr>
    </a:lvl7pPr>
    <a:lvl8pPr marL="3200400" algn="l" defTabSz="914400" rtl="0" eaLnBrk="1" latinLnBrk="0" hangingPunct="1">
      <a:defRPr sz="1600" kern="1200">
        <a:solidFill>
          <a:schemeClr val="tx1"/>
        </a:solidFill>
        <a:latin typeface="Arial" panose="020B0604020202020204" pitchFamily="34" charset="0"/>
        <a:ea typeface="+mn-ea"/>
        <a:cs typeface="+mn-cs"/>
      </a:defRPr>
    </a:lvl8pPr>
    <a:lvl9pPr marL="3657600" algn="l" defTabSz="914400" rtl="0" eaLnBrk="1" latinLnBrk="0" hangingPunct="1">
      <a:defRPr sz="16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1776">
          <p15:clr>
            <a:srgbClr val="A4A3A4"/>
          </p15:clr>
        </p15:guide>
        <p15:guide id="2" pos="1248">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88" autoAdjust="0"/>
    <p:restoredTop sz="86395" autoAdjust="0"/>
  </p:normalViewPr>
  <p:slideViewPr>
    <p:cSldViewPr>
      <p:cViewPr varScale="1">
        <p:scale>
          <a:sx n="107" d="100"/>
          <a:sy n="107" d="100"/>
        </p:scale>
        <p:origin x="184" y="224"/>
      </p:cViewPr>
      <p:guideLst>
        <p:guide orient="horz" pos="1776"/>
        <p:guide pos="1248"/>
      </p:guideLst>
    </p:cSldViewPr>
  </p:slideViewPr>
  <p:outlineViewPr>
    <p:cViewPr>
      <p:scale>
        <a:sx n="33" d="100"/>
        <a:sy n="33" d="100"/>
      </p:scale>
      <p:origin x="0" y="-8984"/>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2" d="100"/>
          <a:sy n="52" d="100"/>
        </p:scale>
        <p:origin x="-1908" y="-96"/>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2242" name="Rectangle 2">
            <a:extLst>
              <a:ext uri="{FF2B5EF4-FFF2-40B4-BE49-F238E27FC236}">
                <a16:creationId xmlns:a16="http://schemas.microsoft.com/office/drawing/2014/main" id="{742AE31F-CCE0-13CF-EA7F-26EA37E10088}"/>
              </a:ext>
            </a:extLst>
          </p:cNvPr>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vl1pPr>
          </a:lstStyle>
          <a:p>
            <a:pPr>
              <a:defRPr/>
            </a:pPr>
            <a:endParaRPr lang="fr-FR"/>
          </a:p>
        </p:txBody>
      </p:sp>
      <p:sp>
        <p:nvSpPr>
          <p:cNvPr id="522243" name="Rectangle 3">
            <a:extLst>
              <a:ext uri="{FF2B5EF4-FFF2-40B4-BE49-F238E27FC236}">
                <a16:creationId xmlns:a16="http://schemas.microsoft.com/office/drawing/2014/main" id="{3737AEC9-2CE0-2473-A7AE-989AD2CC8EE7}"/>
              </a:ext>
            </a:extLst>
          </p:cNvPr>
          <p:cNvSpPr>
            <a:spLocks noGrp="1" noChangeArrowheads="1"/>
          </p:cNvSpPr>
          <p:nvPr>
            <p:ph type="dt" sz="quarter" idx="1"/>
          </p:nvPr>
        </p:nvSpPr>
        <p:spPr bwMode="auto">
          <a:xfrm>
            <a:off x="3851275"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fr-FR"/>
          </a:p>
        </p:txBody>
      </p:sp>
      <p:sp>
        <p:nvSpPr>
          <p:cNvPr id="522244" name="Rectangle 4">
            <a:extLst>
              <a:ext uri="{FF2B5EF4-FFF2-40B4-BE49-F238E27FC236}">
                <a16:creationId xmlns:a16="http://schemas.microsoft.com/office/drawing/2014/main" id="{3EA46D49-589D-AC4F-6BB5-DD0055D6C8A3}"/>
              </a:ext>
            </a:extLst>
          </p:cNvPr>
          <p:cNvSpPr>
            <a:spLocks noGrp="1" noChangeArrowheads="1"/>
          </p:cNvSpPr>
          <p:nvPr>
            <p:ph type="ftr" sz="quarter" idx="2"/>
          </p:nvPr>
        </p:nvSpPr>
        <p:spPr bwMode="auto">
          <a:xfrm>
            <a:off x="0" y="9431338"/>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vl1pPr>
          </a:lstStyle>
          <a:p>
            <a:pPr>
              <a:defRPr/>
            </a:pPr>
            <a:endParaRPr lang="fr-FR"/>
          </a:p>
        </p:txBody>
      </p:sp>
      <p:sp>
        <p:nvSpPr>
          <p:cNvPr id="522245" name="Rectangle 5">
            <a:extLst>
              <a:ext uri="{FF2B5EF4-FFF2-40B4-BE49-F238E27FC236}">
                <a16:creationId xmlns:a16="http://schemas.microsoft.com/office/drawing/2014/main" id="{518A81F0-0E13-20CB-171A-AF4C8F083C7E}"/>
              </a:ext>
            </a:extLst>
          </p:cNvPr>
          <p:cNvSpPr>
            <a:spLocks noGrp="1" noChangeArrowheads="1"/>
          </p:cNvSpPr>
          <p:nvPr>
            <p:ph type="sldNum" sz="quarter" idx="3"/>
          </p:nvPr>
        </p:nvSpPr>
        <p:spPr bwMode="auto">
          <a:xfrm>
            <a:off x="3851275" y="9431338"/>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fld id="{692DA9B3-D203-7A4C-856F-0CA5E472366A}" type="slidenum">
              <a:rPr lang="fr-FR" altLang="en-US"/>
              <a:pPr/>
              <a:t>‹#›</a:t>
            </a:fld>
            <a:endParaRPr lang="fr-FR"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5618" name="Rectangle 2">
            <a:extLst>
              <a:ext uri="{FF2B5EF4-FFF2-40B4-BE49-F238E27FC236}">
                <a16:creationId xmlns:a16="http://schemas.microsoft.com/office/drawing/2014/main" id="{A7304C4D-FBD5-4973-9886-9930D76EEC5C}"/>
              </a:ext>
            </a:extLst>
          </p:cNvPr>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vl1pPr>
          </a:lstStyle>
          <a:p>
            <a:pPr>
              <a:defRPr/>
            </a:pPr>
            <a:endParaRPr lang="fr-FR"/>
          </a:p>
        </p:txBody>
      </p:sp>
      <p:sp>
        <p:nvSpPr>
          <p:cNvPr id="30723" name="Rectangle 4">
            <a:extLst>
              <a:ext uri="{FF2B5EF4-FFF2-40B4-BE49-F238E27FC236}">
                <a16:creationId xmlns:a16="http://schemas.microsoft.com/office/drawing/2014/main" id="{DC3F3019-E00F-2B34-6D50-AC901263C625}"/>
              </a:ext>
            </a:extLst>
          </p:cNvPr>
          <p:cNvSpPr>
            <a:spLocks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5621" name="Rectangle 5">
            <a:extLst>
              <a:ext uri="{FF2B5EF4-FFF2-40B4-BE49-F238E27FC236}">
                <a16:creationId xmlns:a16="http://schemas.microsoft.com/office/drawing/2014/main" id="{C091FA4C-7A8C-29E3-2A14-7CF9B6430B69}"/>
              </a:ext>
            </a:extLst>
          </p:cNvPr>
          <p:cNvSpPr>
            <a:spLocks noGrp="1" noChangeArrowheads="1"/>
          </p:cNvSpPr>
          <p:nvPr>
            <p:ph type="body" sz="quarter" idx="3"/>
          </p:nvPr>
        </p:nvSpPr>
        <p:spPr bwMode="auto">
          <a:xfrm>
            <a:off x="906463" y="4714875"/>
            <a:ext cx="4984750" cy="44688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495622" name="Rectangle 6">
            <a:extLst>
              <a:ext uri="{FF2B5EF4-FFF2-40B4-BE49-F238E27FC236}">
                <a16:creationId xmlns:a16="http://schemas.microsoft.com/office/drawing/2014/main" id="{B901CF21-6F89-55AD-844F-FB5B8589A787}"/>
              </a:ext>
            </a:extLst>
          </p:cNvPr>
          <p:cNvSpPr>
            <a:spLocks noGrp="1" noChangeArrowheads="1"/>
          </p:cNvSpPr>
          <p:nvPr>
            <p:ph type="ftr" sz="quarter" idx="4"/>
          </p:nvPr>
        </p:nvSpPr>
        <p:spPr bwMode="auto">
          <a:xfrm>
            <a:off x="0" y="9431338"/>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vl1pPr>
          </a:lstStyle>
          <a:p>
            <a:pPr>
              <a:defRPr/>
            </a:pPr>
            <a:endParaRPr lang="fr-FR"/>
          </a:p>
        </p:txBody>
      </p:sp>
      <p:sp>
        <p:nvSpPr>
          <p:cNvPr id="495623" name="Rectangle 7">
            <a:extLst>
              <a:ext uri="{FF2B5EF4-FFF2-40B4-BE49-F238E27FC236}">
                <a16:creationId xmlns:a16="http://schemas.microsoft.com/office/drawing/2014/main" id="{E7CEFD28-3FD2-3D69-DEBA-8D3F24AAB639}"/>
              </a:ext>
            </a:extLst>
          </p:cNvPr>
          <p:cNvSpPr>
            <a:spLocks noGrp="1" noChangeArrowheads="1"/>
          </p:cNvSpPr>
          <p:nvPr>
            <p:ph type="sldNum" sz="quarter" idx="5"/>
          </p:nvPr>
        </p:nvSpPr>
        <p:spPr bwMode="auto">
          <a:xfrm>
            <a:off x="3851275" y="9431338"/>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fld id="{975D2B1A-A0DD-B24F-8DA3-7BFB92922C39}" type="slidenum">
              <a:rPr lang="fr-FR" altLang="en-US"/>
              <a:pPr/>
              <a:t>‹#›</a:t>
            </a:fld>
            <a:endParaRPr lang="fr-FR" altLang="en-US"/>
          </a:p>
        </p:txBody>
      </p:sp>
      <p:sp>
        <p:nvSpPr>
          <p:cNvPr id="8" name="Date Placeholder 7">
            <a:extLst>
              <a:ext uri="{FF2B5EF4-FFF2-40B4-BE49-F238E27FC236}">
                <a16:creationId xmlns:a16="http://schemas.microsoft.com/office/drawing/2014/main" id="{FFE9DACD-C484-98F0-853C-0E564BFAC259}"/>
              </a:ext>
            </a:extLst>
          </p:cNvPr>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pPr>
              <a:defRPr/>
            </a:pPr>
            <a:fld id="{910F0C9C-98A2-754F-97B0-153E75E9637A}" type="datetimeFigureOut">
              <a:rPr lang="en-US"/>
              <a:pPr>
                <a:defRPr/>
              </a:pPr>
              <a:t>10/4/23</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a:extLst>
              <a:ext uri="{FF2B5EF4-FFF2-40B4-BE49-F238E27FC236}">
                <a16:creationId xmlns:a16="http://schemas.microsoft.com/office/drawing/2014/main" id="{B65FD5C8-3249-BE74-B178-9EC520217B5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fld id="{1AB1E294-D071-8E4E-9F62-95DF412EEA75}" type="slidenum">
              <a:rPr lang="fr-FR" altLang="en-US" sz="1200"/>
              <a:pPr eaLnBrk="1" hangingPunct="1"/>
              <a:t>1</a:t>
            </a:fld>
            <a:endParaRPr lang="fr-FR" altLang="en-US" sz="1200"/>
          </a:p>
        </p:txBody>
      </p:sp>
      <p:sp>
        <p:nvSpPr>
          <p:cNvPr id="31747" name="Rectangle 2">
            <a:extLst>
              <a:ext uri="{FF2B5EF4-FFF2-40B4-BE49-F238E27FC236}">
                <a16:creationId xmlns:a16="http://schemas.microsoft.com/office/drawing/2014/main" id="{DF903E8F-9647-7D4E-0948-C880DD707BB5}"/>
              </a:ext>
            </a:extLst>
          </p:cNvPr>
          <p:cNvSpPr>
            <a:spLocks noChangeArrowheads="1" noTextEdit="1"/>
          </p:cNvSpPr>
          <p:nvPr>
            <p:ph type="sldImg"/>
          </p:nvPr>
        </p:nvSpPr>
        <p:spPr>
          <a:ln/>
        </p:spPr>
      </p:sp>
      <p:sp>
        <p:nvSpPr>
          <p:cNvPr id="31748" name="Rectangle 3">
            <a:extLst>
              <a:ext uri="{FF2B5EF4-FFF2-40B4-BE49-F238E27FC236}">
                <a16:creationId xmlns:a16="http://schemas.microsoft.com/office/drawing/2014/main" id="{2791FDC1-3FC6-7CB8-9F7B-A99B3A7AF19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fr-FR" altLang="en-US"/>
              <a:t>This is a current map of the European Union (EU).  Not all countries in Europe are part of the EU.  </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a:extLst>
              <a:ext uri="{FF2B5EF4-FFF2-40B4-BE49-F238E27FC236}">
                <a16:creationId xmlns:a16="http://schemas.microsoft.com/office/drawing/2014/main" id="{D885B545-EBE9-C8F0-5C77-6507F4B8F6E1}"/>
              </a:ext>
            </a:extLst>
          </p:cNvPr>
          <p:cNvSpPr>
            <a:spLocks noGrp="1" noRot="1" noChangeAspect="1" noTextEdit="1"/>
          </p:cNvSpPr>
          <p:nvPr>
            <p:ph type="sldImg"/>
          </p:nvPr>
        </p:nvSpPr>
        <p:spPr>
          <a:ln/>
        </p:spPr>
      </p:sp>
      <p:sp>
        <p:nvSpPr>
          <p:cNvPr id="40963" name="Notes Placeholder 2">
            <a:extLst>
              <a:ext uri="{FF2B5EF4-FFF2-40B4-BE49-F238E27FC236}">
                <a16:creationId xmlns:a16="http://schemas.microsoft.com/office/drawing/2014/main" id="{34876113-F3E0-4BDB-91CF-44ED90D0A97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Here are other examples of how common policies have improved the quality of life for people in the EU.</a:t>
            </a:r>
          </a:p>
        </p:txBody>
      </p:sp>
      <p:sp>
        <p:nvSpPr>
          <p:cNvPr id="40964" name="Slide Number Placeholder 3">
            <a:extLst>
              <a:ext uri="{FF2B5EF4-FFF2-40B4-BE49-F238E27FC236}">
                <a16:creationId xmlns:a16="http://schemas.microsoft.com/office/drawing/2014/main" id="{CE2E5FA7-91A8-CCCD-D6A5-CFCE3295847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fld id="{94C57454-CFEB-D74A-A16A-1E64110458D1}" type="slidenum">
              <a:rPr lang="fr-FR" altLang="en-US" sz="1200"/>
              <a:pPr eaLnBrk="1" hangingPunct="1"/>
              <a:t>10</a:t>
            </a:fld>
            <a:endParaRPr lang="fr-FR" altLang="en-US"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a:extLst>
              <a:ext uri="{FF2B5EF4-FFF2-40B4-BE49-F238E27FC236}">
                <a16:creationId xmlns:a16="http://schemas.microsoft.com/office/drawing/2014/main" id="{9ADC9770-1A58-965B-5E9E-97295DAB21E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fld id="{445F39F7-8500-4B4B-A9D5-A81396D534CC}" type="slidenum">
              <a:rPr lang="fr-FR" altLang="en-US" sz="1200"/>
              <a:pPr eaLnBrk="1" hangingPunct="1"/>
              <a:t>11</a:t>
            </a:fld>
            <a:endParaRPr lang="fr-FR" altLang="en-US" sz="1200"/>
          </a:p>
        </p:txBody>
      </p:sp>
      <p:sp>
        <p:nvSpPr>
          <p:cNvPr id="41987" name="Rectangle 2">
            <a:extLst>
              <a:ext uri="{FF2B5EF4-FFF2-40B4-BE49-F238E27FC236}">
                <a16:creationId xmlns:a16="http://schemas.microsoft.com/office/drawing/2014/main" id="{80ACF376-1465-EAA1-1B81-8C7E935037D2}"/>
              </a:ext>
            </a:extLst>
          </p:cNvPr>
          <p:cNvSpPr>
            <a:spLocks noChangeArrowheads="1" noTextEdit="1"/>
          </p:cNvSpPr>
          <p:nvPr>
            <p:ph type="sldImg"/>
          </p:nvPr>
        </p:nvSpPr>
        <p:spPr>
          <a:ln/>
        </p:spPr>
      </p:sp>
      <p:sp>
        <p:nvSpPr>
          <p:cNvPr id="41988" name="Rectangle 3">
            <a:extLst>
              <a:ext uri="{FF2B5EF4-FFF2-40B4-BE49-F238E27FC236}">
                <a16:creationId xmlns:a16="http://schemas.microsoft.com/office/drawing/2014/main" id="{E197D7DF-0458-9FE5-4A21-D65DE96A296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fr-FR" altLang="en-US"/>
              <a:t>At first, someone might think that the EU has made life more complicated and increased the number of regulations, but it has also simplified many things and offered individuals more freedom in certain areas.</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a:extLst>
              <a:ext uri="{FF2B5EF4-FFF2-40B4-BE49-F238E27FC236}">
                <a16:creationId xmlns:a16="http://schemas.microsoft.com/office/drawing/2014/main" id="{6B4CAD1F-820F-2E17-F59D-C7CC9EE446E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fld id="{292140E6-9535-9646-9F9A-FA10AABE7347}" type="slidenum">
              <a:rPr lang="fr-FR" altLang="en-US" sz="1200"/>
              <a:pPr eaLnBrk="1" hangingPunct="1"/>
              <a:t>12</a:t>
            </a:fld>
            <a:endParaRPr lang="fr-FR" altLang="en-US" sz="1200"/>
          </a:p>
        </p:txBody>
      </p:sp>
      <p:sp>
        <p:nvSpPr>
          <p:cNvPr id="43011" name="Rectangle 2">
            <a:extLst>
              <a:ext uri="{FF2B5EF4-FFF2-40B4-BE49-F238E27FC236}">
                <a16:creationId xmlns:a16="http://schemas.microsoft.com/office/drawing/2014/main" id="{2E651444-2A14-807A-BEBB-21D7189EF9E1}"/>
              </a:ext>
            </a:extLst>
          </p:cNvPr>
          <p:cNvSpPr>
            <a:spLocks noChangeArrowheads="1" noTextEdit="1"/>
          </p:cNvSpPr>
          <p:nvPr>
            <p:ph type="sldImg"/>
          </p:nvPr>
        </p:nvSpPr>
        <p:spPr>
          <a:ln/>
        </p:spPr>
      </p:sp>
      <p:sp>
        <p:nvSpPr>
          <p:cNvPr id="43012" name="Rectangle 3">
            <a:extLst>
              <a:ext uri="{FF2B5EF4-FFF2-40B4-BE49-F238E27FC236}">
                <a16:creationId xmlns:a16="http://schemas.microsoft.com/office/drawing/2014/main" id="{CBB41DAA-D3A5-52AE-F3AF-1019B2E7B7A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fr-FR" altLang="en-US"/>
              <a:t>Here are four specific areas offering greater freedom due to EU cooperation.</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a:extLst>
              <a:ext uri="{FF2B5EF4-FFF2-40B4-BE49-F238E27FC236}">
                <a16:creationId xmlns:a16="http://schemas.microsoft.com/office/drawing/2014/main" id="{E8B416B6-5C51-864C-041F-1D480486BD0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fld id="{CD197FEB-1D3E-3C4F-82CD-64E8915C2863}" type="slidenum">
              <a:rPr lang="fr-FR" altLang="en-US" sz="1200"/>
              <a:pPr eaLnBrk="1" hangingPunct="1"/>
              <a:t>13</a:t>
            </a:fld>
            <a:endParaRPr lang="fr-FR" altLang="en-US" sz="1200"/>
          </a:p>
        </p:txBody>
      </p:sp>
      <p:sp>
        <p:nvSpPr>
          <p:cNvPr id="44035" name="Rectangle 2">
            <a:extLst>
              <a:ext uri="{FF2B5EF4-FFF2-40B4-BE49-F238E27FC236}">
                <a16:creationId xmlns:a16="http://schemas.microsoft.com/office/drawing/2014/main" id="{71DB7A36-564A-96B1-7F84-6795AE093586}"/>
              </a:ext>
            </a:extLst>
          </p:cNvPr>
          <p:cNvSpPr>
            <a:spLocks noChangeArrowheads="1" noTextEdit="1"/>
          </p:cNvSpPr>
          <p:nvPr>
            <p:ph type="sldImg"/>
          </p:nvPr>
        </p:nvSpPr>
        <p:spPr>
          <a:ln/>
        </p:spPr>
      </p:sp>
      <p:sp>
        <p:nvSpPr>
          <p:cNvPr id="44036" name="Rectangle 3">
            <a:extLst>
              <a:ext uri="{FF2B5EF4-FFF2-40B4-BE49-F238E27FC236}">
                <a16:creationId xmlns:a16="http://schemas.microsoft.com/office/drawing/2014/main" id="{2E78E01C-0A6C-FCC5-830C-51CDE084C55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fr-FR" altLang="en-US"/>
              <a:t>This chart shows the population of the various EU countries.</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a:extLst>
              <a:ext uri="{FF2B5EF4-FFF2-40B4-BE49-F238E27FC236}">
                <a16:creationId xmlns:a16="http://schemas.microsoft.com/office/drawing/2014/main" id="{1F4E7990-ECAE-3A77-7EBE-20D05202AE1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fld id="{5287E4B0-4657-0F43-A6E4-50E7957ED987}" type="slidenum">
              <a:rPr lang="fr-FR" altLang="en-US" sz="1200"/>
              <a:pPr eaLnBrk="1" hangingPunct="1"/>
              <a:t>14</a:t>
            </a:fld>
            <a:endParaRPr lang="fr-FR" altLang="en-US" sz="1200"/>
          </a:p>
        </p:txBody>
      </p:sp>
      <p:sp>
        <p:nvSpPr>
          <p:cNvPr id="45059" name="Rectangle 2">
            <a:extLst>
              <a:ext uri="{FF2B5EF4-FFF2-40B4-BE49-F238E27FC236}">
                <a16:creationId xmlns:a16="http://schemas.microsoft.com/office/drawing/2014/main" id="{A8C090E1-481D-DF91-8062-35DADFDC6CA3}"/>
              </a:ext>
            </a:extLst>
          </p:cNvPr>
          <p:cNvSpPr>
            <a:spLocks noChangeArrowheads="1" noTextEdit="1"/>
          </p:cNvSpPr>
          <p:nvPr>
            <p:ph type="sldImg"/>
          </p:nvPr>
        </p:nvSpPr>
        <p:spPr>
          <a:ln/>
        </p:spPr>
      </p:sp>
      <p:sp>
        <p:nvSpPr>
          <p:cNvPr id="45060" name="Rectangle 3">
            <a:extLst>
              <a:ext uri="{FF2B5EF4-FFF2-40B4-BE49-F238E27FC236}">
                <a16:creationId xmlns:a16="http://schemas.microsoft.com/office/drawing/2014/main" id="{91BBAF48-7937-8DA0-E043-0303F2BD0E3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fr-FR" altLang="en-US" u="sng"/>
              <a:t>Question</a:t>
            </a:r>
            <a:r>
              <a:rPr lang="fr-FR" altLang="en-US"/>
              <a:t>: The European Parliament is one of the law-making bodies of the EU.  How do you suppose the number of members to be elected from each country is determined?</a:t>
            </a:r>
          </a:p>
          <a:p>
            <a:pPr eaLnBrk="1" hangingPunct="1"/>
            <a:r>
              <a:rPr lang="fr-FR" altLang="en-US" u="sng"/>
              <a:t>Hint</a:t>
            </a:r>
            <a:r>
              <a:rPr lang="fr-FR" altLang="en-US"/>
              <a:t>:  If students are having a hard time answering the question just go to the previous slide—but don’t say anything!</a:t>
            </a:r>
          </a:p>
          <a:p>
            <a:pPr eaLnBrk="1" hangingPunct="1"/>
            <a:r>
              <a:rPr lang="fr-FR" altLang="en-US" u="sng"/>
              <a:t>Another</a:t>
            </a:r>
            <a:r>
              <a:rPr lang="fr-FR" altLang="en-US"/>
              <a:t> </a:t>
            </a:r>
            <a:r>
              <a:rPr lang="fr-FR" altLang="en-US" u="sng"/>
              <a:t>hint</a:t>
            </a:r>
            <a:r>
              <a:rPr lang="fr-FR" altLang="en-US"/>
              <a:t>:  If students think the size of country is the answer, then show side 15—otherwise skip it!</a:t>
            </a:r>
          </a:p>
          <a:p>
            <a:pPr eaLnBrk="1" hangingPunct="1"/>
            <a:r>
              <a:rPr lang="fr-FR" altLang="en-US" u="sng"/>
              <a:t>Answer</a:t>
            </a:r>
            <a:r>
              <a:rPr lang="fr-FR" altLang="en-US"/>
              <a:t>: Determined by population of each country.  </a:t>
            </a:r>
          </a:p>
          <a:p>
            <a:pPr eaLnBrk="1" hangingPunct="1"/>
            <a:r>
              <a:rPr lang="fr-FR" altLang="en-US" u="sng"/>
              <a:t>Explain</a:t>
            </a:r>
            <a:r>
              <a:rPr lang="fr-FR" altLang="en-US"/>
              <a:t> that the Council of Ministers is another law-making unit of the EU with each country having one minister representing it.</a:t>
            </a:r>
          </a:p>
          <a:p>
            <a:pPr eaLnBrk="1" hangingPunct="1"/>
            <a:r>
              <a:rPr lang="fr-FR" altLang="en-US" u="sng"/>
              <a:t>Question</a:t>
            </a:r>
            <a:r>
              <a:rPr lang="fr-FR" altLang="en-US"/>
              <a:t>: What does this information tell you about the type of government the EU has?</a:t>
            </a:r>
          </a:p>
          <a:p>
            <a:pPr eaLnBrk="1" hangingPunct="1"/>
            <a:r>
              <a:rPr lang="fr-FR" altLang="en-US" u="sng"/>
              <a:t>Answer</a:t>
            </a:r>
            <a:r>
              <a:rPr lang="fr-FR" altLang="en-US"/>
              <a:t>: Democratic.  The European Union requires all member countries to be governed by democratic principles.</a:t>
            </a:r>
          </a:p>
          <a:p>
            <a:pPr eaLnBrk="1" hangingPunct="1"/>
            <a:r>
              <a:rPr lang="fr-FR" altLang="en-US" u="sng"/>
              <a:t>Question</a:t>
            </a:r>
            <a:r>
              <a:rPr lang="fr-FR" altLang="en-US"/>
              <a:t>:  What American political institution resembles the European Parliament--and why?</a:t>
            </a:r>
          </a:p>
          <a:p>
            <a:pPr eaLnBrk="1" hangingPunct="1"/>
            <a:r>
              <a:rPr lang="fr-FR" altLang="en-US" u="sng"/>
              <a:t>Answer</a:t>
            </a:r>
            <a:r>
              <a:rPr lang="fr-FR" altLang="en-US"/>
              <a:t>:  The U.S. House of Representatives--because its members are chosen based on a state’s population.</a:t>
            </a:r>
          </a:p>
          <a:p>
            <a:pPr eaLnBrk="1" hangingPunct="1"/>
            <a:r>
              <a:rPr lang="fr-FR" altLang="en-US" u="sng"/>
              <a:t>Question</a:t>
            </a:r>
            <a:r>
              <a:rPr lang="fr-FR" altLang="en-US"/>
              <a:t>:  Which American political institution resembles the Council of Ministers--and why?</a:t>
            </a:r>
          </a:p>
          <a:p>
            <a:pPr eaLnBrk="1" hangingPunct="1"/>
            <a:r>
              <a:rPr lang="fr-FR" altLang="en-US" u="sng"/>
              <a:t>Answer</a:t>
            </a:r>
            <a:r>
              <a:rPr lang="fr-FR" altLang="en-US"/>
              <a:t>:  The U.S. Senate—because each state has the same number of senators as all the other states. </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a:extLst>
              <a:ext uri="{FF2B5EF4-FFF2-40B4-BE49-F238E27FC236}">
                <a16:creationId xmlns:a16="http://schemas.microsoft.com/office/drawing/2014/main" id="{0C4D6B65-0B3F-0FCF-C031-37043F1478B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fld id="{8F3794D2-B604-7C44-9680-6B7D79256AD7}" type="slidenum">
              <a:rPr lang="fr-FR" altLang="en-US" sz="1200"/>
              <a:pPr eaLnBrk="1" hangingPunct="1"/>
              <a:t>15</a:t>
            </a:fld>
            <a:endParaRPr lang="fr-FR" altLang="en-US" sz="1200"/>
          </a:p>
        </p:txBody>
      </p:sp>
      <p:sp>
        <p:nvSpPr>
          <p:cNvPr id="46083" name="Rectangle 2">
            <a:extLst>
              <a:ext uri="{FF2B5EF4-FFF2-40B4-BE49-F238E27FC236}">
                <a16:creationId xmlns:a16="http://schemas.microsoft.com/office/drawing/2014/main" id="{E77706E3-14DA-5A95-9F7D-0FD826BF4E87}"/>
              </a:ext>
            </a:extLst>
          </p:cNvPr>
          <p:cNvSpPr>
            <a:spLocks noChangeArrowheads="1" noTextEdit="1"/>
          </p:cNvSpPr>
          <p:nvPr>
            <p:ph type="sldImg"/>
          </p:nvPr>
        </p:nvSpPr>
        <p:spPr>
          <a:ln/>
        </p:spPr>
      </p:sp>
      <p:sp>
        <p:nvSpPr>
          <p:cNvPr id="46084" name="Rectangle 3">
            <a:extLst>
              <a:ext uri="{FF2B5EF4-FFF2-40B4-BE49-F238E27FC236}">
                <a16:creationId xmlns:a16="http://schemas.microsoft.com/office/drawing/2014/main" id="{4D6EE2BF-DDD9-27DB-4B9D-BA32F3C701E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fr-FR" altLang="en-US"/>
              <a:t>This slide is not needed, but could be used in conjunction with the second hint from the notes for slide 14.</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a:extLst>
              <a:ext uri="{FF2B5EF4-FFF2-40B4-BE49-F238E27FC236}">
                <a16:creationId xmlns:a16="http://schemas.microsoft.com/office/drawing/2014/main" id="{8662355F-28C4-508F-FAAE-8854D344833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fld id="{F2258087-BADB-0642-B210-A60E6BC55223}" type="slidenum">
              <a:rPr lang="fr-FR" altLang="en-US" sz="1200"/>
              <a:pPr eaLnBrk="1" hangingPunct="1"/>
              <a:t>16</a:t>
            </a:fld>
            <a:endParaRPr lang="fr-FR" altLang="en-US" sz="1200"/>
          </a:p>
        </p:txBody>
      </p:sp>
      <p:sp>
        <p:nvSpPr>
          <p:cNvPr id="47107" name="Rectangle 2">
            <a:extLst>
              <a:ext uri="{FF2B5EF4-FFF2-40B4-BE49-F238E27FC236}">
                <a16:creationId xmlns:a16="http://schemas.microsoft.com/office/drawing/2014/main" id="{346DBD95-9787-68CC-F0A9-256684499EB1}"/>
              </a:ext>
            </a:extLst>
          </p:cNvPr>
          <p:cNvSpPr>
            <a:spLocks noChangeArrowheads="1" noTextEdit="1"/>
          </p:cNvSpPr>
          <p:nvPr>
            <p:ph type="sldImg"/>
          </p:nvPr>
        </p:nvSpPr>
        <p:spPr>
          <a:ln/>
        </p:spPr>
      </p:sp>
      <p:sp>
        <p:nvSpPr>
          <p:cNvPr id="47108" name="Rectangle 3">
            <a:extLst>
              <a:ext uri="{FF2B5EF4-FFF2-40B4-BE49-F238E27FC236}">
                <a16:creationId xmlns:a16="http://schemas.microsoft.com/office/drawing/2014/main" id="{CED25F57-4558-3ABB-85CA-BEBCB8C80A0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fr-FR" altLang="en-US"/>
              <a:t>End of slide show for Lesson 2.</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a:extLst>
              <a:ext uri="{FF2B5EF4-FFF2-40B4-BE49-F238E27FC236}">
                <a16:creationId xmlns:a16="http://schemas.microsoft.com/office/drawing/2014/main" id="{419E0C91-56AB-AD9E-F123-3B7A00957B6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fld id="{8349BB44-0DAF-454F-837A-F0C1A8E83581}" type="slidenum">
              <a:rPr lang="fr-FR" altLang="en-US" sz="1200"/>
              <a:pPr eaLnBrk="1" hangingPunct="1"/>
              <a:t>17</a:t>
            </a:fld>
            <a:endParaRPr lang="fr-FR" altLang="en-US" sz="1200"/>
          </a:p>
        </p:txBody>
      </p:sp>
      <p:sp>
        <p:nvSpPr>
          <p:cNvPr id="48131" name="Rectangle 2">
            <a:extLst>
              <a:ext uri="{FF2B5EF4-FFF2-40B4-BE49-F238E27FC236}">
                <a16:creationId xmlns:a16="http://schemas.microsoft.com/office/drawing/2014/main" id="{68E7A605-C588-DD36-A5E1-1BCCF19C99C5}"/>
              </a:ext>
            </a:extLst>
          </p:cNvPr>
          <p:cNvSpPr>
            <a:spLocks noChangeArrowheads="1" noTextEdit="1"/>
          </p:cNvSpPr>
          <p:nvPr>
            <p:ph type="sldImg"/>
          </p:nvPr>
        </p:nvSpPr>
        <p:spPr>
          <a:ln/>
        </p:spPr>
      </p:sp>
      <p:sp>
        <p:nvSpPr>
          <p:cNvPr id="48132" name="Rectangle 3">
            <a:extLst>
              <a:ext uri="{FF2B5EF4-FFF2-40B4-BE49-F238E27FC236}">
                <a16:creationId xmlns:a16="http://schemas.microsoft.com/office/drawing/2014/main" id="{BDA72BAF-7B00-EA94-04B2-18998F33E47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fr-FR" altLang="en-US"/>
              <a:t>This  begins the slide show for Lesson 3</a:t>
            </a:r>
          </a:p>
          <a:p>
            <a:pPr eaLnBrk="1" hangingPunct="1"/>
            <a:r>
              <a:rPr lang="fr-FR" altLang="en-US"/>
              <a:t>.</a:t>
            </a:r>
          </a:p>
          <a:p>
            <a:pPr eaLnBrk="1" hangingPunct="1"/>
            <a:r>
              <a:rPr lang="fr-FR" altLang="en-US"/>
              <a:t>Remind students that this is what the EU currently looks like.</a:t>
            </a:r>
          </a:p>
          <a:p>
            <a:pPr eaLnBrk="1" hangingPunct="1"/>
            <a:endParaRPr lang="fr-FR" altLang="en-US"/>
          </a:p>
          <a:p>
            <a:pPr eaLnBrk="1" hangingPunct="1"/>
            <a:r>
              <a:rPr lang="fr-FR" altLang="en-US"/>
              <a:t>Solicit student comments regarding what they learned yesterday during Lesson 2.</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a:extLst>
              <a:ext uri="{FF2B5EF4-FFF2-40B4-BE49-F238E27FC236}">
                <a16:creationId xmlns:a16="http://schemas.microsoft.com/office/drawing/2014/main" id="{AD6DD779-3543-44DA-8242-D6A851B20BB4}"/>
              </a:ext>
            </a:extLst>
          </p:cNvPr>
          <p:cNvSpPr>
            <a:spLocks noGrp="1" noRot="1" noChangeAspect="1" noTextEdit="1"/>
          </p:cNvSpPr>
          <p:nvPr>
            <p:ph type="sldImg"/>
          </p:nvPr>
        </p:nvSpPr>
        <p:spPr>
          <a:ln/>
        </p:spPr>
      </p:sp>
      <p:sp>
        <p:nvSpPr>
          <p:cNvPr id="49155" name="Notes Placeholder 2">
            <a:extLst>
              <a:ext uri="{FF2B5EF4-FFF2-40B4-BE49-F238E27FC236}">
                <a16:creationId xmlns:a16="http://schemas.microsoft.com/office/drawing/2014/main" id="{6041E2D3-01E7-747B-D152-542986F790B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Use this slide to reinforce examples of the Three Pillars of the European Union. </a:t>
            </a:r>
          </a:p>
          <a:p>
            <a:endParaRPr lang="en-US" altLang="en-US"/>
          </a:p>
          <a:p>
            <a:r>
              <a:rPr lang="en-US" altLang="en-US"/>
              <a:t>(Review slide 7 with class if desired)</a:t>
            </a:r>
          </a:p>
        </p:txBody>
      </p:sp>
      <p:sp>
        <p:nvSpPr>
          <p:cNvPr id="49156" name="Slide Number Placeholder 3">
            <a:extLst>
              <a:ext uri="{FF2B5EF4-FFF2-40B4-BE49-F238E27FC236}">
                <a16:creationId xmlns:a16="http://schemas.microsoft.com/office/drawing/2014/main" id="{33B35DDC-056E-BE0A-F5F1-35F53586939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fld id="{252A0221-9018-044C-92CE-F1155F08C4A3}" type="slidenum">
              <a:rPr lang="fr-FR" altLang="en-US" sz="1200"/>
              <a:pPr eaLnBrk="1" hangingPunct="1"/>
              <a:t>18</a:t>
            </a:fld>
            <a:endParaRPr lang="fr-FR" altLang="en-US" sz="120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a:extLst>
              <a:ext uri="{FF2B5EF4-FFF2-40B4-BE49-F238E27FC236}">
                <a16:creationId xmlns:a16="http://schemas.microsoft.com/office/drawing/2014/main" id="{1CA68AFE-F7D3-07B7-BA57-7F72B2EA339F}"/>
              </a:ext>
            </a:extLst>
          </p:cNvPr>
          <p:cNvSpPr>
            <a:spLocks noGrp="1" noRot="1" noChangeAspect="1" noTextEdit="1"/>
          </p:cNvSpPr>
          <p:nvPr>
            <p:ph type="sldImg"/>
          </p:nvPr>
        </p:nvSpPr>
        <p:spPr>
          <a:ln/>
        </p:spPr>
      </p:sp>
      <p:sp>
        <p:nvSpPr>
          <p:cNvPr id="50179" name="Notes Placeholder 2">
            <a:extLst>
              <a:ext uri="{FF2B5EF4-FFF2-40B4-BE49-F238E27FC236}">
                <a16:creationId xmlns:a16="http://schemas.microsoft.com/office/drawing/2014/main" id="{2CEF8C12-E300-3716-629A-BA4B5B0991E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While the he European Union has had some successes, challenges still remain.  </a:t>
            </a:r>
          </a:p>
          <a:p>
            <a:endParaRPr lang="en-US" altLang="en-US"/>
          </a:p>
          <a:p>
            <a:r>
              <a:rPr lang="en-US" altLang="en-US"/>
              <a:t>Ask students about the information contained in the Challenges section on slide 19, and discuss it with them.  </a:t>
            </a:r>
          </a:p>
          <a:p>
            <a:endParaRPr lang="en-US" altLang="en-US"/>
          </a:p>
          <a:p>
            <a:r>
              <a:rPr lang="en-US" altLang="en-US"/>
              <a:t>Then review the Solutions section that outlines EU goals for the future.    The next few slides give further details concerning some solutions.</a:t>
            </a:r>
          </a:p>
        </p:txBody>
      </p:sp>
      <p:sp>
        <p:nvSpPr>
          <p:cNvPr id="50180" name="Slide Number Placeholder 3">
            <a:extLst>
              <a:ext uri="{FF2B5EF4-FFF2-40B4-BE49-F238E27FC236}">
                <a16:creationId xmlns:a16="http://schemas.microsoft.com/office/drawing/2014/main" id="{B22B26F2-4A95-B786-6593-38E856AEFFF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fld id="{4CFA5F08-70A8-024C-8928-6274A8EE9136}" type="slidenum">
              <a:rPr lang="fr-FR" altLang="en-US" sz="1200"/>
              <a:pPr eaLnBrk="1" hangingPunct="1"/>
              <a:t>19</a:t>
            </a:fld>
            <a:endParaRPr lang="fr-FR"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a:extLst>
              <a:ext uri="{FF2B5EF4-FFF2-40B4-BE49-F238E27FC236}">
                <a16:creationId xmlns:a16="http://schemas.microsoft.com/office/drawing/2014/main" id="{57E285FA-6F8B-A835-BBF5-1D6DF69D45C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fld id="{2E18AE40-4F3A-E94C-B08A-F0C94EC03D69}" type="slidenum">
              <a:rPr lang="fr-FR" altLang="en-US" sz="1200"/>
              <a:pPr eaLnBrk="1" hangingPunct="1"/>
              <a:t>2</a:t>
            </a:fld>
            <a:endParaRPr lang="fr-FR" altLang="en-US" sz="1200"/>
          </a:p>
        </p:txBody>
      </p:sp>
      <p:sp>
        <p:nvSpPr>
          <p:cNvPr id="32771" name="Rectangle 2">
            <a:extLst>
              <a:ext uri="{FF2B5EF4-FFF2-40B4-BE49-F238E27FC236}">
                <a16:creationId xmlns:a16="http://schemas.microsoft.com/office/drawing/2014/main" id="{18488B06-D501-384A-4592-73BC0D0C9204}"/>
              </a:ext>
            </a:extLst>
          </p:cNvPr>
          <p:cNvSpPr>
            <a:spLocks noChangeArrowheads="1" noTextEdit="1"/>
          </p:cNvSpPr>
          <p:nvPr>
            <p:ph type="sldImg"/>
          </p:nvPr>
        </p:nvSpPr>
        <p:spPr>
          <a:ln/>
        </p:spPr>
      </p:sp>
      <p:sp>
        <p:nvSpPr>
          <p:cNvPr id="32772" name="Rectangle 3">
            <a:extLst>
              <a:ext uri="{FF2B5EF4-FFF2-40B4-BE49-F238E27FC236}">
                <a16:creationId xmlns:a16="http://schemas.microsoft.com/office/drawing/2014/main" id="{B272C15A-D972-345C-B657-ACC8CA4E04E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fr-FR" altLang="en-US"/>
              <a:t>The </a:t>
            </a:r>
            <a:r>
              <a:rPr lang="en-US" altLang="en-US"/>
              <a:t>European</a:t>
            </a:r>
            <a:r>
              <a:rPr lang="fr-FR" altLang="en-US"/>
              <a:t> Union was not </a:t>
            </a:r>
            <a:r>
              <a:rPr lang="en-US" altLang="en-US"/>
              <a:t>always</a:t>
            </a:r>
            <a:r>
              <a:rPr lang="fr-FR" altLang="en-US"/>
              <a:t> as large as it is today, </a:t>
            </a:r>
            <a:r>
              <a:rPr lang="en-US" altLang="en-US"/>
              <a:t>having</a:t>
            </a:r>
            <a:r>
              <a:rPr lang="fr-FR" altLang="en-US"/>
              <a:t> expanded several times.</a:t>
            </a:r>
          </a:p>
          <a:p>
            <a:pPr eaLnBrk="1" hangingPunct="1"/>
            <a:r>
              <a:rPr lang="fr-FR" altLang="en-US"/>
              <a:t>Question: What trends do you notice about the growth of the European Union? </a:t>
            </a:r>
          </a:p>
          <a:p>
            <a:pPr eaLnBrk="1" hangingPunct="1"/>
            <a:r>
              <a:rPr lang="fr-FR" altLang="en-US"/>
              <a:t>Answer: Notice that the EU began in Western Europe, in countries that were considered democracies and were generally </a:t>
            </a:r>
            <a:r>
              <a:rPr lang="en-US" altLang="en-US"/>
              <a:t>allied</a:t>
            </a:r>
            <a:r>
              <a:rPr lang="fr-FR" altLang="en-US"/>
              <a:t> against communism and the Soviet Union.  No country that was part of the Eastern/Soviet Bloc came into the EU until a few years after the Soviet Union collapsed in 1991.</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a:extLst>
              <a:ext uri="{FF2B5EF4-FFF2-40B4-BE49-F238E27FC236}">
                <a16:creationId xmlns:a16="http://schemas.microsoft.com/office/drawing/2014/main" id="{0A3A3C05-CDE5-E788-99EE-812F609AA9E4}"/>
              </a:ext>
            </a:extLst>
          </p:cNvPr>
          <p:cNvSpPr>
            <a:spLocks noGrp="1" noRot="1" noChangeAspect="1" noTextEdit="1"/>
          </p:cNvSpPr>
          <p:nvPr>
            <p:ph type="sldImg"/>
          </p:nvPr>
        </p:nvSpPr>
        <p:spPr>
          <a:ln/>
        </p:spPr>
      </p:sp>
      <p:sp>
        <p:nvSpPr>
          <p:cNvPr id="3" name="Notes Placeholder 2">
            <a:extLst>
              <a:ext uri="{FF2B5EF4-FFF2-40B4-BE49-F238E27FC236}">
                <a16:creationId xmlns:a16="http://schemas.microsoft.com/office/drawing/2014/main" id="{168303CD-923E-DD1F-3F1E-3E23AF5B4853}"/>
              </a:ext>
            </a:extLst>
          </p:cNvPr>
          <p:cNvSpPr>
            <a:spLocks noGrp="1"/>
          </p:cNvSpPr>
          <p:nvPr>
            <p:ph type="body" idx="1"/>
          </p:nvPr>
        </p:nvSpPr>
        <p:spPr/>
        <p:txBody>
          <a:bodyPr>
            <a:normAutofit/>
          </a:bodyPr>
          <a:lstStyle/>
          <a:p>
            <a:pPr>
              <a:defRPr/>
            </a:pPr>
            <a:r>
              <a:rPr lang="en-US" dirty="0"/>
              <a:t>This slide will be difficult for most sixth graders to understand, but it can be used in a </a:t>
            </a:r>
            <a:r>
              <a:rPr lang="en-US"/>
              <a:t>few ways.</a:t>
            </a:r>
            <a:endParaRPr lang="en-US" dirty="0"/>
          </a:p>
          <a:p>
            <a:pPr marL="228600" indent="-228600">
              <a:buFontTx/>
              <a:buAutoNum type="arabicParenR"/>
              <a:defRPr/>
            </a:pPr>
            <a:r>
              <a:rPr lang="en-US" dirty="0"/>
              <a:t>Have students note the area </a:t>
            </a:r>
            <a:r>
              <a:rPr lang="en-US"/>
              <a:t>in orange:</a:t>
            </a:r>
            <a:endParaRPr lang="en-US" dirty="0"/>
          </a:p>
          <a:p>
            <a:pPr marL="228600" indent="-228600">
              <a:defRPr/>
            </a:pPr>
            <a:r>
              <a:rPr lang="en-US" dirty="0"/>
              <a:t>	Question:  Can you figure out what is happening in the orange areas?</a:t>
            </a:r>
          </a:p>
          <a:p>
            <a:pPr marL="228600" indent="-228600">
              <a:defRPr/>
            </a:pPr>
            <a:r>
              <a:rPr lang="en-US" dirty="0"/>
              <a:t>	Answer:  These areas are receiving large amounts of the total EU budget in order to invest in things that will improve their economies.</a:t>
            </a:r>
          </a:p>
          <a:p>
            <a:pPr marL="228600" indent="-228600">
              <a:defRPr/>
            </a:pPr>
            <a:r>
              <a:rPr lang="en-US" dirty="0"/>
              <a:t>2)	Question:  Have you heard American politicians talk about the need to invest/reinvest in America’s future?  Which words or areas mentioned in this slide remind you of things talked about in the U.S.?</a:t>
            </a:r>
          </a:p>
          <a:p>
            <a:pPr marL="228600" indent="-228600">
              <a:defRPr/>
            </a:pPr>
            <a:r>
              <a:rPr lang="en-US" dirty="0"/>
              <a:t>	Answer:  Infrastructure/environment/worker training</a:t>
            </a:r>
          </a:p>
          <a:p>
            <a:pPr marL="228600" indent="-228600">
              <a:defRPr/>
            </a:pPr>
            <a:r>
              <a:rPr lang="en-US"/>
              <a:t>	Onformal assessment</a:t>
            </a:r>
            <a:r>
              <a:rPr lang="en-US" dirty="0"/>
              <a:t>:  Make sure students know what these terms mean</a:t>
            </a:r>
          </a:p>
          <a:p>
            <a:pPr marL="228600" indent="-228600">
              <a:defRPr/>
            </a:pPr>
            <a:endParaRPr lang="en-US" dirty="0"/>
          </a:p>
        </p:txBody>
      </p:sp>
      <p:sp>
        <p:nvSpPr>
          <p:cNvPr id="51204" name="Slide Number Placeholder 3">
            <a:extLst>
              <a:ext uri="{FF2B5EF4-FFF2-40B4-BE49-F238E27FC236}">
                <a16:creationId xmlns:a16="http://schemas.microsoft.com/office/drawing/2014/main" id="{AB5A631A-E292-DC51-BC60-8DF2A9349BE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fld id="{B88B9089-310B-2D43-8642-D5913DF01FD8}" type="slidenum">
              <a:rPr lang="fr-FR" altLang="en-US" sz="1200"/>
              <a:pPr eaLnBrk="1" hangingPunct="1"/>
              <a:t>20</a:t>
            </a:fld>
            <a:endParaRPr lang="fr-FR" altLang="en-US" sz="120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a:extLst>
              <a:ext uri="{FF2B5EF4-FFF2-40B4-BE49-F238E27FC236}">
                <a16:creationId xmlns:a16="http://schemas.microsoft.com/office/drawing/2014/main" id="{CF6C5539-AE7B-145F-62B6-04DBDB240BE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fld id="{ECC7A404-1430-5048-9C5B-B310922AE1DE}" type="slidenum">
              <a:rPr lang="fr-FR" altLang="en-US" sz="1200"/>
              <a:pPr eaLnBrk="1" hangingPunct="1"/>
              <a:t>21</a:t>
            </a:fld>
            <a:endParaRPr lang="fr-FR" altLang="en-US" sz="1200"/>
          </a:p>
        </p:txBody>
      </p:sp>
      <p:sp>
        <p:nvSpPr>
          <p:cNvPr id="52227" name="Rectangle 2">
            <a:extLst>
              <a:ext uri="{FF2B5EF4-FFF2-40B4-BE49-F238E27FC236}">
                <a16:creationId xmlns:a16="http://schemas.microsoft.com/office/drawing/2014/main" id="{293E1C4E-DB6D-D724-06A7-3A2C9D7FB50A}"/>
              </a:ext>
            </a:extLst>
          </p:cNvPr>
          <p:cNvSpPr>
            <a:spLocks noChangeArrowheads="1" noTextEdit="1"/>
          </p:cNvSpPr>
          <p:nvPr>
            <p:ph type="sldImg"/>
          </p:nvPr>
        </p:nvSpPr>
        <p:spPr>
          <a:ln/>
        </p:spPr>
      </p:sp>
      <p:sp>
        <p:nvSpPr>
          <p:cNvPr id="52228" name="Rectangle 3">
            <a:extLst>
              <a:ext uri="{FF2B5EF4-FFF2-40B4-BE49-F238E27FC236}">
                <a16:creationId xmlns:a16="http://schemas.microsoft.com/office/drawing/2014/main" id="{AF55AEAF-13E1-891E-377D-CC8A1B94CA8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fr-FR" altLang="en-US"/>
              <a:t>Ask students to identify the purposes of this graph.  </a:t>
            </a:r>
          </a:p>
          <a:p>
            <a:pPr eaLnBrk="1" hangingPunct="1"/>
            <a:endParaRPr lang="fr-FR" altLang="en-US"/>
          </a:p>
          <a:p>
            <a:pPr eaLnBrk="1" hangingPunct="1"/>
            <a:r>
              <a:rPr lang="fr-FR" altLang="en-US"/>
              <a:t>Emphasize the tremendous investment/reinvestment that the EU is making to improve lives and develop economies. </a:t>
            </a:r>
          </a:p>
          <a:p>
            <a:pPr eaLnBrk="1" hangingPunct="1"/>
            <a:endParaRPr lang="fr-FR" altLang="en-US"/>
          </a:p>
          <a:p>
            <a:pPr eaLnBrk="1" hangingPunct="1"/>
            <a:r>
              <a:rPr lang="fr-FR" altLang="en-US"/>
              <a:t> Point out aid is given to both member and non-member countries (foreign aid).</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a:extLst>
              <a:ext uri="{FF2B5EF4-FFF2-40B4-BE49-F238E27FC236}">
                <a16:creationId xmlns:a16="http://schemas.microsoft.com/office/drawing/2014/main" id="{B61B35FF-ED9D-6543-0636-1999798CF53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fld id="{6298D568-9FD1-374B-8F00-71F8896B1934}" type="slidenum">
              <a:rPr lang="fr-FR" altLang="en-US" sz="1200"/>
              <a:pPr eaLnBrk="1" hangingPunct="1"/>
              <a:t>22</a:t>
            </a:fld>
            <a:endParaRPr lang="fr-FR" altLang="en-US" sz="1200"/>
          </a:p>
        </p:txBody>
      </p:sp>
      <p:sp>
        <p:nvSpPr>
          <p:cNvPr id="53251" name="Rectangle 2">
            <a:extLst>
              <a:ext uri="{FF2B5EF4-FFF2-40B4-BE49-F238E27FC236}">
                <a16:creationId xmlns:a16="http://schemas.microsoft.com/office/drawing/2014/main" id="{EB630C00-A7E4-B601-ED3A-974B6D430698}"/>
              </a:ext>
            </a:extLst>
          </p:cNvPr>
          <p:cNvSpPr>
            <a:spLocks noChangeArrowheads="1" noTextEdit="1"/>
          </p:cNvSpPr>
          <p:nvPr>
            <p:ph type="sldImg"/>
          </p:nvPr>
        </p:nvSpPr>
        <p:spPr>
          <a:ln/>
        </p:spPr>
      </p:sp>
      <p:sp>
        <p:nvSpPr>
          <p:cNvPr id="53252" name="Rectangle 3">
            <a:extLst>
              <a:ext uri="{FF2B5EF4-FFF2-40B4-BE49-F238E27FC236}">
                <a16:creationId xmlns:a16="http://schemas.microsoft.com/office/drawing/2014/main" id="{66B0E0D0-AEF7-999D-3507-B69D3E7C624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fr-FR" altLang="en-US"/>
              <a:t>[Rhetorical question] How can the European Union afford to invest this much?  Let’s look at the wealth of the EU.  </a:t>
            </a:r>
          </a:p>
          <a:p>
            <a:pPr eaLnBrk="1" hangingPunct="1"/>
            <a:endParaRPr lang="fr-FR" altLang="en-US"/>
          </a:p>
          <a:p>
            <a:pPr eaLnBrk="1" hangingPunct="1"/>
            <a:r>
              <a:rPr lang="fr-FR" altLang="en-US"/>
              <a:t>Ask students if they know the difference between the total size of an economy and per capita comparisons.</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a:extLst>
              <a:ext uri="{FF2B5EF4-FFF2-40B4-BE49-F238E27FC236}">
                <a16:creationId xmlns:a16="http://schemas.microsoft.com/office/drawing/2014/main" id="{CEC90832-8285-3C3A-5559-91EF877E614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fld id="{7DE082FC-8E0A-5D44-A284-743379FD1DA4}" type="slidenum">
              <a:rPr lang="fr-FR" altLang="en-US" sz="1200"/>
              <a:pPr eaLnBrk="1" hangingPunct="1"/>
              <a:t>23</a:t>
            </a:fld>
            <a:endParaRPr lang="fr-FR" altLang="en-US" sz="1200"/>
          </a:p>
        </p:txBody>
      </p:sp>
      <p:sp>
        <p:nvSpPr>
          <p:cNvPr id="54275" name="Rectangle 2">
            <a:extLst>
              <a:ext uri="{FF2B5EF4-FFF2-40B4-BE49-F238E27FC236}">
                <a16:creationId xmlns:a16="http://schemas.microsoft.com/office/drawing/2014/main" id="{A836279E-D864-C8A5-F74C-3AFE5C922C87}"/>
              </a:ext>
            </a:extLst>
          </p:cNvPr>
          <p:cNvSpPr>
            <a:spLocks noChangeArrowheads="1" noTextEdit="1"/>
          </p:cNvSpPr>
          <p:nvPr>
            <p:ph type="sldImg"/>
          </p:nvPr>
        </p:nvSpPr>
        <p:spPr>
          <a:ln/>
        </p:spPr>
      </p:sp>
      <p:sp>
        <p:nvSpPr>
          <p:cNvPr id="54276" name="Rectangle 3">
            <a:extLst>
              <a:ext uri="{FF2B5EF4-FFF2-40B4-BE49-F238E27FC236}">
                <a16:creationId xmlns:a16="http://schemas.microsoft.com/office/drawing/2014/main" id="{2FEAD688-CB6B-5C0C-38F8-A8B1E892E36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fr-FR" altLang="en-US"/>
              <a:t>Question:  How do the richest countries in the world get wealthy?</a:t>
            </a:r>
          </a:p>
          <a:p>
            <a:pPr eaLnBrk="1" hangingPunct="1"/>
            <a:r>
              <a:rPr lang="fr-FR" altLang="en-US"/>
              <a:t>Answer:  Trade—Explain this has been the case for thousands of years</a:t>
            </a:r>
          </a:p>
          <a:p>
            <a:pPr eaLnBrk="1" hangingPunct="1"/>
            <a:r>
              <a:rPr lang="fr-FR" altLang="en-US"/>
              <a:t>Question students about the differences between goods and services.</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a:extLst>
              <a:ext uri="{FF2B5EF4-FFF2-40B4-BE49-F238E27FC236}">
                <a16:creationId xmlns:a16="http://schemas.microsoft.com/office/drawing/2014/main" id="{72A86F11-82C1-F036-2829-4DF31BB4947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fld id="{00AFE4C9-2F99-3E42-8FFB-AEDC1614B1C4}" type="slidenum">
              <a:rPr lang="fr-FR" altLang="en-US" sz="1200"/>
              <a:pPr eaLnBrk="1" hangingPunct="1"/>
              <a:t>24</a:t>
            </a:fld>
            <a:endParaRPr lang="fr-FR" altLang="en-US" sz="1200"/>
          </a:p>
        </p:txBody>
      </p:sp>
      <p:sp>
        <p:nvSpPr>
          <p:cNvPr id="55299" name="Rectangle 2">
            <a:extLst>
              <a:ext uri="{FF2B5EF4-FFF2-40B4-BE49-F238E27FC236}">
                <a16:creationId xmlns:a16="http://schemas.microsoft.com/office/drawing/2014/main" id="{B53FE7D4-E857-00EF-A1F6-EA7E61400003}"/>
              </a:ext>
            </a:extLst>
          </p:cNvPr>
          <p:cNvSpPr>
            <a:spLocks noChangeArrowheads="1" noTextEdit="1"/>
          </p:cNvSpPr>
          <p:nvPr>
            <p:ph type="sldImg"/>
          </p:nvPr>
        </p:nvSpPr>
        <p:spPr>
          <a:ln/>
        </p:spPr>
      </p:sp>
      <p:sp>
        <p:nvSpPr>
          <p:cNvPr id="55300" name="Rectangle 3">
            <a:extLst>
              <a:ext uri="{FF2B5EF4-FFF2-40B4-BE49-F238E27FC236}">
                <a16:creationId xmlns:a16="http://schemas.microsoft.com/office/drawing/2014/main" id="{2EAB26EB-2B29-EE6B-7ABE-6D3ADB5E2B9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fr-FR" altLang="en-US"/>
              <a:t>Question:  What future developments are suggested by the information on this graph?</a:t>
            </a:r>
          </a:p>
          <a:p>
            <a:pPr eaLnBrk="1" hangingPunct="1"/>
            <a:r>
              <a:rPr lang="fr-FR" altLang="en-US"/>
              <a:t>Answer:  The EU intends to make a very large increase in its investments in research and developmen</a:t>
            </a:r>
          </a:p>
          <a:p>
            <a:pPr eaLnBrk="1" hangingPunct="1"/>
            <a:r>
              <a:rPr lang="fr-FR" altLang="en-US"/>
              <a:t>t.</a:t>
            </a:r>
          </a:p>
          <a:p>
            <a:pPr eaLnBrk="1" hangingPunct="1"/>
            <a:r>
              <a:rPr lang="fr-FR" altLang="en-US"/>
              <a:t>Activity:  Students join in small groups where they already sit to discuss the next question</a:t>
            </a:r>
          </a:p>
          <a:p>
            <a:pPr eaLnBrk="1" hangingPunct="1"/>
            <a:r>
              <a:rPr lang="fr-FR" altLang="en-US"/>
              <a:t>.</a:t>
            </a:r>
          </a:p>
          <a:p>
            <a:pPr eaLnBrk="1" hangingPunct="1"/>
            <a:r>
              <a:rPr lang="fr-FR" altLang="en-US"/>
              <a:t>Question:  Will this have an impact on the United States and/or other countries?  How?  Why?</a:t>
            </a:r>
          </a:p>
          <a:p>
            <a:pPr eaLnBrk="1" hangingPunct="1"/>
            <a:r>
              <a:rPr lang="fr-FR" altLang="en-US"/>
              <a:t>Question:  How will these things impact YOUR futures and YOUR lives?</a:t>
            </a:r>
          </a:p>
          <a:p>
            <a:pPr eaLnBrk="1" hangingPunct="1"/>
            <a:endParaRPr lang="fr-FR" altLang="en-US"/>
          </a:p>
          <a:p>
            <a:pPr eaLnBrk="1" hangingPunct="1"/>
            <a:r>
              <a:rPr lang="fr-FR" altLang="en-US"/>
              <a:t>Have students report back to the class.</a:t>
            </a:r>
          </a:p>
          <a:p>
            <a:pPr eaLnBrk="1" hangingPunct="1"/>
            <a:endParaRPr lang="fr-FR" altLang="en-US"/>
          </a:p>
          <a:p>
            <a:pPr eaLnBrk="1" hangingPunct="1"/>
            <a:r>
              <a:rPr lang="fr-FR" altLang="en-US"/>
              <a:t>This is the end of the Lesson 3 slide show.</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a:extLst>
              <a:ext uri="{FF2B5EF4-FFF2-40B4-BE49-F238E27FC236}">
                <a16:creationId xmlns:a16="http://schemas.microsoft.com/office/drawing/2014/main" id="{674216F8-292C-EC00-7046-E3CD2BC2953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fld id="{7321ADC0-C33F-E440-9E3E-8255BBCE8488}" type="slidenum">
              <a:rPr lang="fr-FR" altLang="en-US" sz="1200"/>
              <a:pPr eaLnBrk="1" hangingPunct="1"/>
              <a:t>25</a:t>
            </a:fld>
            <a:endParaRPr lang="fr-FR" altLang="en-US" sz="1200"/>
          </a:p>
        </p:txBody>
      </p:sp>
      <p:sp>
        <p:nvSpPr>
          <p:cNvPr id="56323" name="Rectangle 2">
            <a:extLst>
              <a:ext uri="{FF2B5EF4-FFF2-40B4-BE49-F238E27FC236}">
                <a16:creationId xmlns:a16="http://schemas.microsoft.com/office/drawing/2014/main" id="{8DED8EEB-D00E-AC81-331A-5D39B7BDDF9B}"/>
              </a:ext>
            </a:extLst>
          </p:cNvPr>
          <p:cNvSpPr>
            <a:spLocks noChangeArrowheads="1" noTextEdit="1"/>
          </p:cNvSpPr>
          <p:nvPr>
            <p:ph type="sldImg"/>
          </p:nvPr>
        </p:nvSpPr>
        <p:spPr>
          <a:ln/>
        </p:spPr>
      </p:sp>
      <p:sp>
        <p:nvSpPr>
          <p:cNvPr id="56324" name="Rectangle 3">
            <a:extLst>
              <a:ext uri="{FF2B5EF4-FFF2-40B4-BE49-F238E27FC236}">
                <a16:creationId xmlns:a16="http://schemas.microsoft.com/office/drawing/2014/main" id="{99BAEE8E-2994-693B-B692-E61EF7946A7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fr-FR" altLang="en-US"/>
              <a:t>This begins the Lesson 5 portion of slide show.  </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a:extLst>
              <a:ext uri="{FF2B5EF4-FFF2-40B4-BE49-F238E27FC236}">
                <a16:creationId xmlns:a16="http://schemas.microsoft.com/office/drawing/2014/main" id="{02D4FE7E-457E-B475-74E8-6B1209814223}"/>
              </a:ext>
            </a:extLst>
          </p:cNvPr>
          <p:cNvSpPr>
            <a:spLocks noGrp="1" noRot="1" noChangeAspect="1" noTextEdit="1"/>
          </p:cNvSpPr>
          <p:nvPr>
            <p:ph type="sldImg"/>
          </p:nvPr>
        </p:nvSpPr>
        <p:spPr>
          <a:ln/>
        </p:spPr>
      </p:sp>
      <p:sp>
        <p:nvSpPr>
          <p:cNvPr id="57347" name="Notes Placeholder 2">
            <a:extLst>
              <a:ext uri="{FF2B5EF4-FFF2-40B4-BE49-F238E27FC236}">
                <a16:creationId xmlns:a16="http://schemas.microsoft.com/office/drawing/2014/main" id="{69A86AF4-504D-D864-0865-A37BE5ADC11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We have discovered that the EU has already accomplished much and continues to develop several positive and worthwhile goals—things which can make YOUR world better!</a:t>
            </a:r>
          </a:p>
        </p:txBody>
      </p:sp>
      <p:sp>
        <p:nvSpPr>
          <p:cNvPr id="57348" name="Slide Number Placeholder 3">
            <a:extLst>
              <a:ext uri="{FF2B5EF4-FFF2-40B4-BE49-F238E27FC236}">
                <a16:creationId xmlns:a16="http://schemas.microsoft.com/office/drawing/2014/main" id="{AA770984-DD41-F5BE-5F8C-CF04931B6AC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fld id="{1834D258-D07B-5646-B790-61132B69B696}" type="slidenum">
              <a:rPr lang="fr-FR" altLang="en-US" sz="1200"/>
              <a:pPr eaLnBrk="1" hangingPunct="1"/>
              <a:t>26</a:t>
            </a:fld>
            <a:endParaRPr lang="fr-FR" altLang="en-US" sz="120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a:extLst>
              <a:ext uri="{FF2B5EF4-FFF2-40B4-BE49-F238E27FC236}">
                <a16:creationId xmlns:a16="http://schemas.microsoft.com/office/drawing/2014/main" id="{F9D9A414-74BE-0C19-9A71-A3219577949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fld id="{7D10D006-4132-2A4C-8DEA-0D39BF326AF1}" type="slidenum">
              <a:rPr lang="fr-FR" altLang="en-US" sz="1200"/>
              <a:pPr eaLnBrk="1" hangingPunct="1"/>
              <a:t>27</a:t>
            </a:fld>
            <a:endParaRPr lang="fr-FR" altLang="en-US" sz="1200"/>
          </a:p>
        </p:txBody>
      </p:sp>
      <p:sp>
        <p:nvSpPr>
          <p:cNvPr id="58371" name="Rectangle 2">
            <a:extLst>
              <a:ext uri="{FF2B5EF4-FFF2-40B4-BE49-F238E27FC236}">
                <a16:creationId xmlns:a16="http://schemas.microsoft.com/office/drawing/2014/main" id="{C1EE80E6-0D83-5F5D-52E3-27919E8C9925}"/>
              </a:ext>
            </a:extLst>
          </p:cNvPr>
          <p:cNvSpPr>
            <a:spLocks noChangeArrowheads="1" noTextEdit="1"/>
          </p:cNvSpPr>
          <p:nvPr>
            <p:ph type="sldImg"/>
          </p:nvPr>
        </p:nvSpPr>
        <p:spPr>
          <a:ln/>
        </p:spPr>
      </p:sp>
      <p:sp>
        <p:nvSpPr>
          <p:cNvPr id="58372" name="Rectangle 3">
            <a:extLst>
              <a:ext uri="{FF2B5EF4-FFF2-40B4-BE49-F238E27FC236}">
                <a16:creationId xmlns:a16="http://schemas.microsoft.com/office/drawing/2014/main" id="{9D827E14-9B88-9C11-E1E3-F1F28B16A40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fr-FR" altLang="en-US"/>
              <a:t>Consider these images.  What does the future of Europe have in store?  Do you think the European Union will ever become something like the United States of Europe?  Why or why not?</a:t>
            </a:r>
          </a:p>
          <a:p>
            <a:pPr eaLnBrk="1" hangingPunct="1"/>
            <a:endParaRPr lang="fr-FR" altLang="en-US"/>
          </a:p>
          <a:p>
            <a:pPr eaLnBrk="1" hangingPunct="1"/>
            <a:r>
              <a:rPr lang="fr-FR" altLang="en-US"/>
              <a:t>Divide students into small groups and have them discuss the above questions.  Also have them compare the functions of the EU and the US,</a:t>
            </a:r>
          </a:p>
          <a:p>
            <a:pPr eaLnBrk="1" hangingPunct="1"/>
            <a:endParaRPr lang="fr-FR" altLang="en-US"/>
          </a:p>
          <a:p>
            <a:pPr eaLnBrk="1" hangingPunct="1"/>
            <a:r>
              <a:rPr lang="fr-FR" altLang="en-US"/>
              <a:t>Have groups create a Venn diagram showing the EU and the US as the major circle.  They should list functions unique to each, and note similarities in the intersecting area.</a:t>
            </a:r>
          </a:p>
          <a:p>
            <a:pPr eaLnBrk="1" hangingPunct="1"/>
            <a:endParaRPr lang="fr-FR" altLang="en-US"/>
          </a:p>
          <a:p>
            <a:pPr eaLnBrk="1" hangingPunct="1"/>
            <a:r>
              <a:rPr lang="fr-FR" altLang="en-US"/>
              <a:t>Report back to the class, creating a large Venn diagram on the board or screen for all to see.</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a:extLst>
              <a:ext uri="{FF2B5EF4-FFF2-40B4-BE49-F238E27FC236}">
                <a16:creationId xmlns:a16="http://schemas.microsoft.com/office/drawing/2014/main" id="{331BAD03-CA81-9773-D6F6-00CFECC2CACA}"/>
              </a:ext>
            </a:extLst>
          </p:cNvPr>
          <p:cNvSpPr>
            <a:spLocks noGrp="1" noRot="1" noChangeAspect="1" noTextEdit="1"/>
          </p:cNvSpPr>
          <p:nvPr>
            <p:ph type="sldImg"/>
          </p:nvPr>
        </p:nvSpPr>
        <p:spPr>
          <a:ln/>
        </p:spPr>
      </p:sp>
      <p:sp>
        <p:nvSpPr>
          <p:cNvPr id="59395" name="Notes Placeholder 2">
            <a:extLst>
              <a:ext uri="{FF2B5EF4-FFF2-40B4-BE49-F238E27FC236}">
                <a16:creationId xmlns:a16="http://schemas.microsoft.com/office/drawing/2014/main" id="{B131687F-2A9B-156E-F3AE-C3461F25E01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59396" name="Slide Number Placeholder 3">
            <a:extLst>
              <a:ext uri="{FF2B5EF4-FFF2-40B4-BE49-F238E27FC236}">
                <a16:creationId xmlns:a16="http://schemas.microsoft.com/office/drawing/2014/main" id="{B497DF55-43B8-99BF-9133-94C99541586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fld id="{7708D251-C59A-AC47-91B8-D713BB80D577}" type="slidenum">
              <a:rPr lang="fr-FR" altLang="en-US" sz="1200"/>
              <a:pPr eaLnBrk="1" hangingPunct="1"/>
              <a:t>28</a:t>
            </a:fld>
            <a:endParaRPr lang="fr-FR"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a:extLst>
              <a:ext uri="{FF2B5EF4-FFF2-40B4-BE49-F238E27FC236}">
                <a16:creationId xmlns:a16="http://schemas.microsoft.com/office/drawing/2014/main" id="{C08754DB-5BF2-8E27-CEA4-4619A9653D2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fld id="{8D946C8A-502A-4A42-ABBD-20BCDDDA63D4}" type="slidenum">
              <a:rPr lang="fr-FR" altLang="en-US" sz="1200"/>
              <a:pPr eaLnBrk="1" hangingPunct="1"/>
              <a:t>3</a:t>
            </a:fld>
            <a:endParaRPr lang="fr-FR" altLang="en-US" sz="1200"/>
          </a:p>
        </p:txBody>
      </p:sp>
      <p:sp>
        <p:nvSpPr>
          <p:cNvPr id="33795" name="Rectangle 2">
            <a:extLst>
              <a:ext uri="{FF2B5EF4-FFF2-40B4-BE49-F238E27FC236}">
                <a16:creationId xmlns:a16="http://schemas.microsoft.com/office/drawing/2014/main" id="{C3453869-64A7-13E8-502D-106571CE8C0D}"/>
              </a:ext>
            </a:extLst>
          </p:cNvPr>
          <p:cNvSpPr>
            <a:spLocks noChangeArrowheads="1" noTextEdit="1"/>
          </p:cNvSpPr>
          <p:nvPr>
            <p:ph type="sldImg"/>
          </p:nvPr>
        </p:nvSpPr>
        <p:spPr>
          <a:ln/>
        </p:spPr>
      </p:sp>
      <p:sp>
        <p:nvSpPr>
          <p:cNvPr id="33796" name="Rectangle 3">
            <a:extLst>
              <a:ext uri="{FF2B5EF4-FFF2-40B4-BE49-F238E27FC236}">
                <a16:creationId xmlns:a16="http://schemas.microsoft.com/office/drawing/2014/main" id="{FB15DC39-3353-E40D-9482-DCCD27A7FF2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fr-FR" altLang="en-US"/>
              <a:t>This slide helps students understand the economic difference between the democracies/demand economies of Western Europe and the communist.command economies of Eastern Europe.</a:t>
            </a:r>
          </a:p>
          <a:p>
            <a:pPr eaLnBrk="1" hangingPunct="1"/>
            <a:endParaRPr lang="fr-FR" altLang="en-US"/>
          </a:p>
          <a:p>
            <a:pPr eaLnBrk="1" hangingPunct="1"/>
            <a:r>
              <a:rPr lang="fr-FR" altLang="en-US"/>
              <a:t>[Check that stidents understand </a:t>
            </a:r>
            <a:r>
              <a:rPr lang="fr-FR" altLang="en-US" b="1" i="1"/>
              <a:t>command</a:t>
            </a:r>
            <a:r>
              <a:rPr lang="fr-FR" altLang="en-US"/>
              <a:t> and </a:t>
            </a:r>
            <a:r>
              <a:rPr lang="fr-FR" altLang="en-US" b="1" i="1"/>
              <a:t>demand</a:t>
            </a:r>
            <a:r>
              <a:rPr lang="fr-FR" altLang="en-US"/>
              <a:t> ecomies</a:t>
            </a:r>
          </a:p>
          <a:p>
            <a:pPr eaLnBrk="1" hangingPunct="1"/>
            <a:r>
              <a:rPr lang="fr-FR" altLang="en-US"/>
              <a:t>]  </a:t>
            </a:r>
          </a:p>
          <a:p>
            <a:pPr eaLnBrk="1" hangingPunct="1"/>
            <a:r>
              <a:rPr lang="fr-FR" altLang="en-US"/>
              <a:t>Question:  Do you see any pattern in the information shown on this slide relating to communism and command economies?</a:t>
            </a:r>
          </a:p>
          <a:p>
            <a:pPr eaLnBrk="1" hangingPunct="1"/>
            <a:endParaRPr lang="fr-FR" altLang="en-US"/>
          </a:p>
          <a:p>
            <a:pPr eaLnBrk="1" hangingPunct="1"/>
            <a:r>
              <a:rPr lang="fr-FR" altLang="en-US"/>
              <a:t>Hint:  Find the EU GDP average, then look at the country names on each side.</a:t>
            </a:r>
          </a:p>
          <a:p>
            <a:pPr eaLnBrk="1" hangingPunct="1"/>
            <a:endParaRPr lang="fr-FR" altLang="en-US"/>
          </a:p>
          <a:p>
            <a:pPr eaLnBrk="1" hangingPunct="1"/>
            <a:r>
              <a:rPr lang="fr-FR" altLang="en-US"/>
              <a:t>Answer:  Every former communist country is below the EU average.  In fact, at the time of the collapse of the Soviet Union, the </a:t>
            </a:r>
            <a:r>
              <a:rPr lang="fr-FR" altLang="en-US" u="sng"/>
              <a:t>poorest</a:t>
            </a:r>
            <a:r>
              <a:rPr lang="fr-FR" altLang="en-US"/>
              <a:t> country in Western Europe had a higher GDP than even the richest communist country!  Note how things have been changing </a:t>
            </a:r>
            <a:r>
              <a:rPr lang="fr-FR" altLang="en-US" u="sng"/>
              <a:t>in our students lifetimes</a:t>
            </a:r>
            <a:r>
              <a:rPr lang="fr-FR" altLang="en-US" i="1"/>
              <a:t>!  This is </a:t>
            </a:r>
            <a:r>
              <a:rPr lang="fr-FR" altLang="en-US" b="1" i="1"/>
              <a:t>not</a:t>
            </a:r>
            <a:r>
              <a:rPr lang="fr-FR" altLang="en-US" i="1"/>
              <a:t> ancient history!</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a:extLst>
              <a:ext uri="{FF2B5EF4-FFF2-40B4-BE49-F238E27FC236}">
                <a16:creationId xmlns:a16="http://schemas.microsoft.com/office/drawing/2014/main" id="{D070A822-2E6B-5769-0501-D9A4C3F09CD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fld id="{8FEFAF7C-D8AC-CB41-A557-EA22678DA957}" type="slidenum">
              <a:rPr lang="fr-FR" altLang="en-US" sz="1200"/>
              <a:pPr eaLnBrk="1" hangingPunct="1"/>
              <a:t>4</a:t>
            </a:fld>
            <a:endParaRPr lang="fr-FR" altLang="en-US" sz="1200"/>
          </a:p>
        </p:txBody>
      </p:sp>
      <p:sp>
        <p:nvSpPr>
          <p:cNvPr id="34819" name="Rectangle 2">
            <a:extLst>
              <a:ext uri="{FF2B5EF4-FFF2-40B4-BE49-F238E27FC236}">
                <a16:creationId xmlns:a16="http://schemas.microsoft.com/office/drawing/2014/main" id="{67760EFB-8DE5-93C6-BBA2-D192EA3A096A}"/>
              </a:ext>
            </a:extLst>
          </p:cNvPr>
          <p:cNvSpPr>
            <a:spLocks noChangeArrowheads="1" noTextEdit="1"/>
          </p:cNvSpPr>
          <p:nvPr>
            <p:ph type="sldImg"/>
          </p:nvPr>
        </p:nvSpPr>
        <p:spPr>
          <a:ln/>
        </p:spPr>
      </p:sp>
      <p:sp>
        <p:nvSpPr>
          <p:cNvPr id="34820" name="Rectangle 3">
            <a:extLst>
              <a:ext uri="{FF2B5EF4-FFF2-40B4-BE49-F238E27FC236}">
                <a16:creationId xmlns:a16="http://schemas.microsoft.com/office/drawing/2014/main" id="{D7CFDCCE-0B4E-4F24-43A3-1CFABC6F2F0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fr-FR" altLang="en-US"/>
              <a:t>Question: Percentage-wise, about how much smaller is the EU than either China or the US?</a:t>
            </a:r>
          </a:p>
          <a:p>
            <a:pPr eaLnBrk="1" hangingPunct="1"/>
            <a:r>
              <a:rPr lang="fr-FR" altLang="en-US"/>
              <a:t>  </a:t>
            </a:r>
          </a:p>
          <a:p>
            <a:pPr eaLnBrk="1" hangingPunct="1"/>
            <a:r>
              <a:rPr lang="fr-FR" altLang="en-US"/>
              <a:t>Answer: Note that the European Union, size-wise, is a little less than half the size of either China or the United States.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a:extLst>
              <a:ext uri="{FF2B5EF4-FFF2-40B4-BE49-F238E27FC236}">
                <a16:creationId xmlns:a16="http://schemas.microsoft.com/office/drawing/2014/main" id="{A5EEF940-E52F-E5FA-D094-D4F4DA34056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fld id="{BE7D0E1E-D50D-8648-B8E3-2B8A2E97CCC5}" type="slidenum">
              <a:rPr lang="fr-FR" altLang="en-US" sz="1200"/>
              <a:pPr eaLnBrk="1" hangingPunct="1"/>
              <a:t>5</a:t>
            </a:fld>
            <a:endParaRPr lang="fr-FR" altLang="en-US" sz="1200"/>
          </a:p>
        </p:txBody>
      </p:sp>
      <p:sp>
        <p:nvSpPr>
          <p:cNvPr id="35843" name="Rectangle 2">
            <a:extLst>
              <a:ext uri="{FF2B5EF4-FFF2-40B4-BE49-F238E27FC236}">
                <a16:creationId xmlns:a16="http://schemas.microsoft.com/office/drawing/2014/main" id="{ACFD176D-CE0E-02D4-3CE1-D7B4CA7769B3}"/>
              </a:ext>
            </a:extLst>
          </p:cNvPr>
          <p:cNvSpPr>
            <a:spLocks noChangeArrowheads="1" noTextEdit="1"/>
          </p:cNvSpPr>
          <p:nvPr>
            <p:ph type="sldImg"/>
          </p:nvPr>
        </p:nvSpPr>
        <p:spPr>
          <a:ln/>
        </p:spPr>
      </p:sp>
      <p:sp>
        <p:nvSpPr>
          <p:cNvPr id="35844" name="Rectangle 3">
            <a:extLst>
              <a:ext uri="{FF2B5EF4-FFF2-40B4-BE49-F238E27FC236}">
                <a16:creationId xmlns:a16="http://schemas.microsoft.com/office/drawing/2014/main" id="{CF50AD28-980A-78FB-DDB1-8C849E5FE6D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fr-FR" altLang="en-US"/>
              <a:t>Question:  Percentage-wise, about how much larger is the EU population compared to the U.S.?</a:t>
            </a:r>
          </a:p>
          <a:p>
            <a:pPr eaLnBrk="1" hangingPunct="1"/>
            <a:endParaRPr lang="fr-FR" altLang="en-US"/>
          </a:p>
          <a:p>
            <a:pPr eaLnBrk="1" hangingPunct="1"/>
            <a:r>
              <a:rPr lang="fr-FR" altLang="en-US"/>
              <a:t>Answer: While the European Union is smaller physically, and has far fewer people than China, it does have a population 60% </a:t>
            </a:r>
            <a:r>
              <a:rPr lang="fr-FR" altLang="en-US" u="sng"/>
              <a:t>larger</a:t>
            </a:r>
            <a:r>
              <a:rPr lang="fr-FR" altLang="en-US"/>
              <a:t> than the United States!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a:extLst>
              <a:ext uri="{FF2B5EF4-FFF2-40B4-BE49-F238E27FC236}">
                <a16:creationId xmlns:a16="http://schemas.microsoft.com/office/drawing/2014/main" id="{7385687D-70EA-16F0-07A8-37A59873775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fld id="{6C891849-F476-E64E-9AB6-D0A1072AADD0}" type="slidenum">
              <a:rPr lang="fr-FR" altLang="en-US" sz="1200"/>
              <a:pPr eaLnBrk="1" hangingPunct="1"/>
              <a:t>6</a:t>
            </a:fld>
            <a:endParaRPr lang="fr-FR" altLang="en-US" sz="1200"/>
          </a:p>
        </p:txBody>
      </p:sp>
      <p:sp>
        <p:nvSpPr>
          <p:cNvPr id="36867" name="Rectangle 2">
            <a:extLst>
              <a:ext uri="{FF2B5EF4-FFF2-40B4-BE49-F238E27FC236}">
                <a16:creationId xmlns:a16="http://schemas.microsoft.com/office/drawing/2014/main" id="{B1FA548C-12ED-504B-EF57-7C902C04C93B}"/>
              </a:ext>
            </a:extLst>
          </p:cNvPr>
          <p:cNvSpPr>
            <a:spLocks noChangeArrowheads="1" noTextEdit="1"/>
          </p:cNvSpPr>
          <p:nvPr>
            <p:ph type="sldImg"/>
          </p:nvPr>
        </p:nvSpPr>
        <p:spPr>
          <a:ln/>
        </p:spPr>
      </p:sp>
      <p:sp>
        <p:nvSpPr>
          <p:cNvPr id="36868" name="Rectangle 3">
            <a:extLst>
              <a:ext uri="{FF2B5EF4-FFF2-40B4-BE49-F238E27FC236}">
                <a16:creationId xmlns:a16="http://schemas.microsoft.com/office/drawing/2014/main" id="{E1E8B02C-2024-9AAB-772E-A6A3FF47825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fr-FR" altLang="en-US"/>
              <a:t>So many countries—so many languages!  </a:t>
            </a:r>
          </a:p>
          <a:p>
            <a:pPr eaLnBrk="1" hangingPunct="1"/>
            <a:endParaRPr lang="fr-FR" altLang="en-US"/>
          </a:p>
          <a:p>
            <a:pPr eaLnBrk="1" hangingPunct="1"/>
            <a:r>
              <a:rPr lang="fr-FR" altLang="en-US"/>
              <a:t>Question: What challenges do you think may result from this?</a:t>
            </a:r>
          </a:p>
          <a:p>
            <a:pPr eaLnBrk="1" hangingPunct="1"/>
            <a:endParaRPr lang="fr-FR" altLang="en-US"/>
          </a:p>
          <a:p>
            <a:pPr eaLnBrk="1" hangingPunct="1"/>
            <a:r>
              <a:rPr lang="fr-FR" altLang="en-US"/>
              <a:t>Answers will vary widely, but obviously communication issues are important.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a:extLst>
              <a:ext uri="{FF2B5EF4-FFF2-40B4-BE49-F238E27FC236}">
                <a16:creationId xmlns:a16="http://schemas.microsoft.com/office/drawing/2014/main" id="{B8885001-FC3D-D415-330C-33893C58AD4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fld id="{FD0E79A5-D364-354E-BC73-1FB28ABD3540}" type="slidenum">
              <a:rPr lang="fr-FR" altLang="en-US" sz="1200"/>
              <a:pPr eaLnBrk="1" hangingPunct="1"/>
              <a:t>7</a:t>
            </a:fld>
            <a:endParaRPr lang="fr-FR" altLang="en-US" sz="1200"/>
          </a:p>
        </p:txBody>
      </p:sp>
      <p:sp>
        <p:nvSpPr>
          <p:cNvPr id="37891" name="Rectangle 2">
            <a:extLst>
              <a:ext uri="{FF2B5EF4-FFF2-40B4-BE49-F238E27FC236}">
                <a16:creationId xmlns:a16="http://schemas.microsoft.com/office/drawing/2014/main" id="{7D08E0D9-8063-4A0B-63CE-AEFBF52B60E1}"/>
              </a:ext>
            </a:extLst>
          </p:cNvPr>
          <p:cNvSpPr>
            <a:spLocks noChangeArrowheads="1" noTextEdit="1"/>
          </p:cNvSpPr>
          <p:nvPr>
            <p:ph type="sldImg"/>
          </p:nvPr>
        </p:nvSpPr>
        <p:spPr>
          <a:ln/>
        </p:spPr>
      </p:sp>
      <p:sp>
        <p:nvSpPr>
          <p:cNvPr id="37892" name="Rectangle 3">
            <a:extLst>
              <a:ext uri="{FF2B5EF4-FFF2-40B4-BE49-F238E27FC236}">
                <a16:creationId xmlns:a16="http://schemas.microsoft.com/office/drawing/2014/main" id="{23111D3B-DCB8-C17C-790E-B1D0B40026D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fr-FR" altLang="en-US"/>
              <a:t>The European Union has three major areas of cooperation—known as the three pillars.</a:t>
            </a:r>
          </a:p>
          <a:p>
            <a:pPr eaLnBrk="1" hangingPunct="1"/>
            <a:endParaRPr lang="fr-FR" altLang="en-US"/>
          </a:p>
          <a:p>
            <a:pPr eaLnBrk="1" hangingPunct="1"/>
            <a:r>
              <a:rPr lang="fr-FR" altLang="en-US"/>
              <a:t>The major focus of the first pillar is economic issues such as trade, jobs, money, etc., but some non-economic domestic issues are also acted upon in a cooperative fashion.  </a:t>
            </a:r>
          </a:p>
          <a:p>
            <a:pPr eaLnBrk="1" hangingPunct="1"/>
            <a:endParaRPr lang="fr-FR" altLang="en-US"/>
          </a:p>
          <a:p>
            <a:pPr eaLnBrk="1" hangingPunct="1"/>
            <a:r>
              <a:rPr lang="fr-FR" altLang="en-US"/>
              <a:t>The second pillar focuses on developing common policies for dealing with non-EU members, and for expanding security cooperation  against outside threats—including foreign terrorists.  </a:t>
            </a:r>
          </a:p>
          <a:p>
            <a:pPr eaLnBrk="1" hangingPunct="1"/>
            <a:endParaRPr lang="fr-FR" altLang="en-US"/>
          </a:p>
          <a:p>
            <a:pPr eaLnBrk="1" hangingPunct="1"/>
            <a:r>
              <a:rPr lang="fr-FR" altLang="en-US"/>
              <a:t>The third pillar is about increased police cooperation.  For instance, someone committing a crime in one country can’t expect to cross the border into a different EU country and get away with it.  Also, police departments across Europe often share information about criminals and their activities.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a:extLst>
              <a:ext uri="{FF2B5EF4-FFF2-40B4-BE49-F238E27FC236}">
                <a16:creationId xmlns:a16="http://schemas.microsoft.com/office/drawing/2014/main" id="{90A7E584-E5F2-44EF-B351-D57E4FAE573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fld id="{5959E912-828B-AD44-96DC-1FEF9B7250EE}" type="slidenum">
              <a:rPr lang="fr-FR" altLang="en-US" sz="1200"/>
              <a:pPr eaLnBrk="1" hangingPunct="1"/>
              <a:t>8</a:t>
            </a:fld>
            <a:endParaRPr lang="fr-FR" altLang="en-US" sz="1200"/>
          </a:p>
        </p:txBody>
      </p:sp>
      <p:sp>
        <p:nvSpPr>
          <p:cNvPr id="38915" name="Rectangle 2">
            <a:extLst>
              <a:ext uri="{FF2B5EF4-FFF2-40B4-BE49-F238E27FC236}">
                <a16:creationId xmlns:a16="http://schemas.microsoft.com/office/drawing/2014/main" id="{33D27D05-6D57-14B3-BF4F-5F264B8A0920}"/>
              </a:ext>
            </a:extLst>
          </p:cNvPr>
          <p:cNvSpPr>
            <a:spLocks noChangeArrowheads="1" noTextEdit="1"/>
          </p:cNvSpPr>
          <p:nvPr>
            <p:ph type="sldImg"/>
          </p:nvPr>
        </p:nvSpPr>
        <p:spPr>
          <a:ln/>
        </p:spPr>
      </p:sp>
      <p:sp>
        <p:nvSpPr>
          <p:cNvPr id="38916" name="Rectangle 3">
            <a:extLst>
              <a:ext uri="{FF2B5EF4-FFF2-40B4-BE49-F238E27FC236}">
                <a16:creationId xmlns:a16="http://schemas.microsoft.com/office/drawing/2014/main" id="{E3904DF6-1B72-3ACE-FD02-0068915F55E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fr-FR" altLang="en-US"/>
              <a:t>The third pillar also includes common EU courts that decide cases dealing only with EU laws and regulations, but not the laws of individual countries.</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a:extLst>
              <a:ext uri="{FF2B5EF4-FFF2-40B4-BE49-F238E27FC236}">
                <a16:creationId xmlns:a16="http://schemas.microsoft.com/office/drawing/2014/main" id="{BF7EF184-0CA6-D5EA-4EA4-84489AFB961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fld id="{78B81758-2F98-8140-A50B-DC275AE47573}" type="slidenum">
              <a:rPr lang="fr-FR" altLang="en-US" sz="1200"/>
              <a:pPr eaLnBrk="1" hangingPunct="1"/>
              <a:t>9</a:t>
            </a:fld>
            <a:endParaRPr lang="fr-FR" altLang="en-US" sz="1200"/>
          </a:p>
        </p:txBody>
      </p:sp>
      <p:sp>
        <p:nvSpPr>
          <p:cNvPr id="39939" name="Rectangle 2">
            <a:extLst>
              <a:ext uri="{FF2B5EF4-FFF2-40B4-BE49-F238E27FC236}">
                <a16:creationId xmlns:a16="http://schemas.microsoft.com/office/drawing/2014/main" id="{04284521-8C8E-4669-3AF6-29D9600798F3}"/>
              </a:ext>
            </a:extLst>
          </p:cNvPr>
          <p:cNvSpPr>
            <a:spLocks noChangeArrowheads="1" noTextEdit="1"/>
          </p:cNvSpPr>
          <p:nvPr>
            <p:ph type="sldImg"/>
          </p:nvPr>
        </p:nvSpPr>
        <p:spPr>
          <a:ln/>
        </p:spPr>
      </p:sp>
      <p:sp>
        <p:nvSpPr>
          <p:cNvPr id="39940" name="Rectangle 3">
            <a:extLst>
              <a:ext uri="{FF2B5EF4-FFF2-40B4-BE49-F238E27FC236}">
                <a16:creationId xmlns:a16="http://schemas.microsoft.com/office/drawing/2014/main" id="{1DA079FE-2266-3AFE-E5A4-94C45C89830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fr-FR" altLang="en-US"/>
              <a:t>Question: Can you name something dealing with the European economy that has happened since the EU was formed?</a:t>
            </a:r>
          </a:p>
          <a:p>
            <a:pPr eaLnBrk="1" hangingPunct="1"/>
            <a:endParaRPr lang="fr-FR" altLang="en-US"/>
          </a:p>
          <a:p>
            <a:pPr eaLnBrk="1" hangingPunct="1"/>
            <a:r>
              <a:rPr lang="fr-FR" altLang="en-US"/>
              <a:t>Answer:  A common currency—the euro.</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909004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443149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15889"/>
            <a:ext cx="2057400" cy="640873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15889"/>
            <a:ext cx="6019800" cy="64087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930381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1" y="115888"/>
            <a:ext cx="7427913" cy="1143000"/>
          </a:xfrm>
        </p:spPr>
        <p:txBody>
          <a:bodyPr/>
          <a:lstStyle/>
          <a:p>
            <a:r>
              <a:rPr lang="en-US"/>
              <a:t>Click to edit Master title style</a:t>
            </a:r>
          </a:p>
        </p:txBody>
      </p:sp>
      <p:sp>
        <p:nvSpPr>
          <p:cNvPr id="3" name="Chart Placeholder 2"/>
          <p:cNvSpPr>
            <a:spLocks noGrp="1"/>
          </p:cNvSpPr>
          <p:nvPr>
            <p:ph type="chart" idx="1"/>
          </p:nvPr>
        </p:nvSpPr>
        <p:spPr>
          <a:xfrm>
            <a:off x="457200" y="1600201"/>
            <a:ext cx="8229600" cy="4924425"/>
          </a:xfrm>
        </p:spPr>
        <p:txBody>
          <a:bodyPr/>
          <a:lstStyle/>
          <a:p>
            <a:pPr lvl="0"/>
            <a:endParaRPr lang="en-US" noProof="0"/>
          </a:p>
        </p:txBody>
      </p:sp>
    </p:spTree>
    <p:extLst>
      <p:ext uri="{BB962C8B-B14F-4D97-AF65-F5344CB8AC3E}">
        <p14:creationId xmlns:p14="http://schemas.microsoft.com/office/powerpoint/2010/main" val="38658455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187260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0684526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1"/>
            <a:ext cx="4038600" cy="49244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9244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802071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844276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220859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218237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358835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041397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0A2C2900-43B0-07C4-D62D-07B614414FCD}"/>
              </a:ext>
            </a:extLst>
          </p:cNvPr>
          <p:cNvSpPr>
            <a:spLocks noGrp="1" noChangeArrowheads="1"/>
          </p:cNvSpPr>
          <p:nvPr>
            <p:ph type="title"/>
          </p:nvPr>
        </p:nvSpPr>
        <p:spPr bwMode="auto">
          <a:xfrm>
            <a:off x="457200" y="115888"/>
            <a:ext cx="742791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Cliquez et modifiez le titre</a:t>
            </a:r>
          </a:p>
        </p:txBody>
      </p:sp>
      <p:sp>
        <p:nvSpPr>
          <p:cNvPr id="1027" name="Rectangle 3">
            <a:extLst>
              <a:ext uri="{FF2B5EF4-FFF2-40B4-BE49-F238E27FC236}">
                <a16:creationId xmlns:a16="http://schemas.microsoft.com/office/drawing/2014/main" id="{C032C5BB-38D6-BFC9-C078-4AB89B2954FF}"/>
              </a:ext>
            </a:extLst>
          </p:cNvPr>
          <p:cNvSpPr>
            <a:spLocks noGrp="1" noChangeArrowheads="1"/>
          </p:cNvSpPr>
          <p:nvPr>
            <p:ph type="body" idx="1"/>
          </p:nvPr>
        </p:nvSpPr>
        <p:spPr bwMode="auto">
          <a:xfrm>
            <a:off x="457200" y="1600200"/>
            <a:ext cx="8229600" cy="492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Cliquez pour modifier les styles du texte du masque</a:t>
            </a:r>
          </a:p>
          <a:p>
            <a:pPr lvl="1"/>
            <a:r>
              <a:rPr lang="en-US" altLang="en-US"/>
              <a:t>Deuxième niveau</a:t>
            </a:r>
          </a:p>
          <a:p>
            <a:pPr lvl="2"/>
            <a:r>
              <a:rPr lang="en-US" altLang="en-US"/>
              <a:t>Troisième niveau</a:t>
            </a:r>
          </a:p>
          <a:p>
            <a:pPr lvl="3"/>
            <a:r>
              <a:rPr lang="en-US" altLang="en-US"/>
              <a:t>Quatrième niveau</a:t>
            </a:r>
          </a:p>
          <a:p>
            <a:pPr lvl="4"/>
            <a:r>
              <a:rPr lang="en-US" altLang="en-US"/>
              <a:t>Cinquième niveau</a:t>
            </a:r>
          </a:p>
        </p:txBody>
      </p:sp>
    </p:spTree>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Lst>
  <p:txStyles>
    <p:titleStyle>
      <a:lvl1pPr algn="l" rtl="0" eaLnBrk="0" fontAlgn="base" hangingPunct="0">
        <a:spcBef>
          <a:spcPct val="0"/>
        </a:spcBef>
        <a:spcAft>
          <a:spcPct val="0"/>
        </a:spcAft>
        <a:defRPr sz="2000" b="1">
          <a:solidFill>
            <a:schemeClr val="bg1"/>
          </a:solidFill>
          <a:latin typeface="+mj-lt"/>
          <a:ea typeface="+mj-ea"/>
          <a:cs typeface="+mj-cs"/>
        </a:defRPr>
      </a:lvl1pPr>
      <a:lvl2pPr algn="l" rtl="0" eaLnBrk="0" fontAlgn="base" hangingPunct="0">
        <a:spcBef>
          <a:spcPct val="0"/>
        </a:spcBef>
        <a:spcAft>
          <a:spcPct val="0"/>
        </a:spcAft>
        <a:defRPr sz="2000" b="1">
          <a:solidFill>
            <a:schemeClr val="bg1"/>
          </a:solidFill>
          <a:latin typeface="Verdana" pitchFamily="34" charset="0"/>
        </a:defRPr>
      </a:lvl2pPr>
      <a:lvl3pPr algn="l" rtl="0" eaLnBrk="0" fontAlgn="base" hangingPunct="0">
        <a:spcBef>
          <a:spcPct val="0"/>
        </a:spcBef>
        <a:spcAft>
          <a:spcPct val="0"/>
        </a:spcAft>
        <a:defRPr sz="2000" b="1">
          <a:solidFill>
            <a:schemeClr val="bg1"/>
          </a:solidFill>
          <a:latin typeface="Verdana" pitchFamily="34" charset="0"/>
        </a:defRPr>
      </a:lvl3pPr>
      <a:lvl4pPr algn="l" rtl="0" eaLnBrk="0" fontAlgn="base" hangingPunct="0">
        <a:spcBef>
          <a:spcPct val="0"/>
        </a:spcBef>
        <a:spcAft>
          <a:spcPct val="0"/>
        </a:spcAft>
        <a:defRPr sz="2000" b="1">
          <a:solidFill>
            <a:schemeClr val="bg1"/>
          </a:solidFill>
          <a:latin typeface="Verdana" pitchFamily="34" charset="0"/>
        </a:defRPr>
      </a:lvl4pPr>
      <a:lvl5pPr algn="l" rtl="0" eaLnBrk="0" fontAlgn="base" hangingPunct="0">
        <a:spcBef>
          <a:spcPct val="0"/>
        </a:spcBef>
        <a:spcAft>
          <a:spcPct val="0"/>
        </a:spcAft>
        <a:defRPr sz="2000" b="1">
          <a:solidFill>
            <a:schemeClr val="bg1"/>
          </a:solidFill>
          <a:latin typeface="Verdana" pitchFamily="34" charset="0"/>
        </a:defRPr>
      </a:lvl5pPr>
      <a:lvl6pPr marL="457200" algn="l" rtl="0" fontAlgn="base">
        <a:spcBef>
          <a:spcPct val="0"/>
        </a:spcBef>
        <a:spcAft>
          <a:spcPct val="0"/>
        </a:spcAft>
        <a:defRPr sz="2000" b="1">
          <a:solidFill>
            <a:schemeClr val="bg1"/>
          </a:solidFill>
          <a:latin typeface="Verdana" pitchFamily="34" charset="0"/>
        </a:defRPr>
      </a:lvl6pPr>
      <a:lvl7pPr marL="914400" algn="l" rtl="0" fontAlgn="base">
        <a:spcBef>
          <a:spcPct val="0"/>
        </a:spcBef>
        <a:spcAft>
          <a:spcPct val="0"/>
        </a:spcAft>
        <a:defRPr sz="2000" b="1">
          <a:solidFill>
            <a:schemeClr val="bg1"/>
          </a:solidFill>
          <a:latin typeface="Verdana" pitchFamily="34" charset="0"/>
        </a:defRPr>
      </a:lvl7pPr>
      <a:lvl8pPr marL="1371600" algn="l" rtl="0" fontAlgn="base">
        <a:spcBef>
          <a:spcPct val="0"/>
        </a:spcBef>
        <a:spcAft>
          <a:spcPct val="0"/>
        </a:spcAft>
        <a:defRPr sz="2000" b="1">
          <a:solidFill>
            <a:schemeClr val="bg1"/>
          </a:solidFill>
          <a:latin typeface="Verdana" pitchFamily="34" charset="0"/>
        </a:defRPr>
      </a:lvl8pPr>
      <a:lvl9pPr marL="1828800" algn="l" rtl="0" fontAlgn="base">
        <a:spcBef>
          <a:spcPct val="0"/>
        </a:spcBef>
        <a:spcAft>
          <a:spcPct val="0"/>
        </a:spcAft>
        <a:defRPr sz="2000" b="1">
          <a:solidFill>
            <a:schemeClr val="bg1"/>
          </a:solidFill>
          <a:latin typeface="Verdana" pitchFamily="34" charset="0"/>
        </a:defRPr>
      </a:lvl9pPr>
    </p:titleStyle>
    <p:bodyStyle>
      <a:lvl1pPr marL="342900" indent="-342900" algn="l" rtl="0" eaLnBrk="0" fontAlgn="base" hangingPunct="0">
        <a:spcBef>
          <a:spcPct val="20000"/>
        </a:spcBef>
        <a:spcAft>
          <a:spcPct val="0"/>
        </a:spcAft>
        <a:buChar char="•"/>
        <a:defRPr sz="12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11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Arial" pitchFamily="34" charset="0"/>
        </a:defRPr>
      </a:lvl3pPr>
      <a:lvl4pPr marL="1600200" indent="-228600" algn="l" rtl="0" eaLnBrk="0" fontAlgn="base" hangingPunct="0">
        <a:spcBef>
          <a:spcPct val="20000"/>
        </a:spcBef>
        <a:spcAft>
          <a:spcPct val="0"/>
        </a:spcAft>
        <a:buChar char="–"/>
        <a:defRPr sz="2000">
          <a:solidFill>
            <a:schemeClr val="tx1"/>
          </a:solidFill>
          <a:latin typeface="Arial" pitchFamily="34" charset="0"/>
        </a:defRPr>
      </a:lvl4pPr>
      <a:lvl5pPr marL="2057400" indent="-228600" algn="l" rtl="0" eaLnBrk="0" fontAlgn="base" hangingPunct="0">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jpeg"/></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2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2.xml"/><Relationship Id="rId1" Type="http://schemas.openxmlformats.org/officeDocument/2006/relationships/slideLayout" Target="../slideLayouts/slideLayout12.xml"/><Relationship Id="rId4" Type="http://schemas.openxmlformats.org/officeDocument/2006/relationships/image" Target="../media/image29.jpeg"/></Relationships>
</file>

<file path=ppt/slides/_rels/slide2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31.jpeg"/></Relationships>
</file>

<file path=ppt/slides/_rels/slide2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ec.europa.eu/"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hyperlink" Target="http://europa.eu/abc/euslides/index_en.ht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409D5A85-27FF-2402-A926-BF808136FFD6}"/>
              </a:ext>
            </a:extLst>
          </p:cNvPr>
          <p:cNvSpPr>
            <a:spLocks noGrp="1" noChangeArrowheads="1"/>
          </p:cNvSpPr>
          <p:nvPr>
            <p:ph type="title"/>
          </p:nvPr>
        </p:nvSpPr>
        <p:spPr/>
        <p:txBody>
          <a:bodyPr/>
          <a:lstStyle/>
          <a:p>
            <a:pPr eaLnBrk="1" hangingPunct="1"/>
            <a:r>
              <a:rPr lang="en-US" altLang="en-US" dirty="0"/>
              <a:t>The European Union: </a:t>
            </a:r>
            <a:br>
              <a:rPr lang="en-US" altLang="en-US" dirty="0"/>
            </a:br>
            <a:r>
              <a:rPr lang="en-US" altLang="en-US" dirty="0"/>
              <a:t>493 million people </a:t>
            </a:r>
            <a:r>
              <a:rPr lang="en-GB" altLang="en-US" dirty="0"/>
              <a:t>–</a:t>
            </a:r>
            <a:r>
              <a:rPr lang="en-US" altLang="en-US" dirty="0"/>
              <a:t> 27 countries</a:t>
            </a:r>
            <a:br>
              <a:rPr lang="en-US" altLang="en-US" dirty="0"/>
            </a:br>
            <a:endParaRPr lang="en-US" altLang="en-US" dirty="0"/>
          </a:p>
        </p:txBody>
      </p:sp>
      <p:pic>
        <p:nvPicPr>
          <p:cNvPr id="2051" name="Picture 27" descr="map_2_en_06_06_08">
            <a:extLst>
              <a:ext uri="{FF2B5EF4-FFF2-40B4-BE49-F238E27FC236}">
                <a16:creationId xmlns:a16="http://schemas.microsoft.com/office/drawing/2014/main" id="{761EC838-F94F-7A15-F075-4320F83325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2250" y="1597025"/>
            <a:ext cx="5302250" cy="4783138"/>
          </a:xfrm>
          <a:prstGeom prst="rect">
            <a:avLst/>
          </a:prstGeom>
          <a:noFill/>
          <a:ln w="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052" name="Picture 5">
            <a:extLst>
              <a:ext uri="{FF2B5EF4-FFF2-40B4-BE49-F238E27FC236}">
                <a16:creationId xmlns:a16="http://schemas.microsoft.com/office/drawing/2014/main" id="{D103B18C-26E8-0C2D-EB93-6BD4F726F84A}"/>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858000" y="6035675"/>
            <a:ext cx="785813" cy="44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3" name="TextBox 6">
            <a:extLst>
              <a:ext uri="{FF2B5EF4-FFF2-40B4-BE49-F238E27FC236}">
                <a16:creationId xmlns:a16="http://schemas.microsoft.com/office/drawing/2014/main" id="{C976BDBD-2D47-C551-EBA8-E2D0BBF861E3}"/>
              </a:ext>
            </a:extLst>
          </p:cNvPr>
          <p:cNvSpPr txBox="1">
            <a:spLocks noChangeArrowheads="1"/>
          </p:cNvSpPr>
          <p:nvPr/>
        </p:nvSpPr>
        <p:spPr bwMode="auto">
          <a:xfrm>
            <a:off x="7546975" y="6040438"/>
            <a:ext cx="17145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algn="l" eaLnBrk="1" hangingPunct="1"/>
            <a:r>
              <a:rPr lang="en-US" altLang="en-US" sz="600"/>
              <a:t>Member</a:t>
            </a:r>
            <a:r>
              <a:rPr lang="fr-BE" altLang="en-US" sz="600"/>
              <a:t> states of the European Union</a:t>
            </a:r>
            <a:endParaRPr lang="en-US" altLang="en-US" sz="600"/>
          </a:p>
        </p:txBody>
      </p:sp>
      <p:sp>
        <p:nvSpPr>
          <p:cNvPr id="2054" name="TextBox 7">
            <a:extLst>
              <a:ext uri="{FF2B5EF4-FFF2-40B4-BE49-F238E27FC236}">
                <a16:creationId xmlns:a16="http://schemas.microsoft.com/office/drawing/2014/main" id="{BC8CC7D6-9006-9ECB-C7AC-E10775018A20}"/>
              </a:ext>
            </a:extLst>
          </p:cNvPr>
          <p:cNvSpPr txBox="1">
            <a:spLocks noChangeArrowheads="1"/>
          </p:cNvSpPr>
          <p:nvPr/>
        </p:nvSpPr>
        <p:spPr bwMode="auto">
          <a:xfrm>
            <a:off x="7546975" y="6235700"/>
            <a:ext cx="874713"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algn="l" eaLnBrk="1" hangingPunct="1"/>
            <a:r>
              <a:rPr lang="fr-BE" altLang="en-US" sz="600"/>
              <a:t>Candidate countries</a:t>
            </a:r>
            <a:endParaRPr lang="en-US" altLang="en-US" sz="6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5" descr="414">
            <a:extLst>
              <a:ext uri="{FF2B5EF4-FFF2-40B4-BE49-F238E27FC236}">
                <a16:creationId xmlns:a16="http://schemas.microsoft.com/office/drawing/2014/main" id="{47373B77-D600-D867-5474-E6A1BF68A7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725" y="3349625"/>
            <a:ext cx="8967788" cy="3351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Rectangle 3">
            <a:extLst>
              <a:ext uri="{FF2B5EF4-FFF2-40B4-BE49-F238E27FC236}">
                <a16:creationId xmlns:a16="http://schemas.microsoft.com/office/drawing/2014/main" id="{0F26602E-256B-DF9E-B825-FB4C682A1217}"/>
              </a:ext>
            </a:extLst>
          </p:cNvPr>
          <p:cNvSpPr>
            <a:spLocks noGrp="1" noChangeArrowheads="1"/>
          </p:cNvSpPr>
          <p:nvPr>
            <p:ph type="title"/>
          </p:nvPr>
        </p:nvSpPr>
        <p:spPr/>
        <p:txBody>
          <a:bodyPr/>
          <a:lstStyle/>
          <a:p>
            <a:pPr eaLnBrk="1" hangingPunct="1"/>
            <a:r>
              <a:rPr lang="en-GB" altLang="en-US"/>
              <a:t>Improving health and the environment</a:t>
            </a:r>
            <a:endParaRPr lang="en-US" altLang="en-US"/>
          </a:p>
        </p:txBody>
      </p:sp>
      <p:sp>
        <p:nvSpPr>
          <p:cNvPr id="11268" name="Rectangle 4">
            <a:extLst>
              <a:ext uri="{FF2B5EF4-FFF2-40B4-BE49-F238E27FC236}">
                <a16:creationId xmlns:a16="http://schemas.microsoft.com/office/drawing/2014/main" id="{5C55BC15-2694-5314-E554-E2281A3ED26D}"/>
              </a:ext>
            </a:extLst>
          </p:cNvPr>
          <p:cNvSpPr>
            <a:spLocks noGrp="1" noChangeArrowheads="1"/>
          </p:cNvSpPr>
          <p:nvPr>
            <p:ph type="body" idx="1"/>
          </p:nvPr>
        </p:nvSpPr>
        <p:spPr>
          <a:xfrm>
            <a:off x="1403350" y="1844675"/>
            <a:ext cx="6913563" cy="4679950"/>
          </a:xfrm>
        </p:spPr>
        <p:txBody>
          <a:bodyPr/>
          <a:lstStyle/>
          <a:p>
            <a:pPr eaLnBrk="1" hangingPunct="1">
              <a:buFontTx/>
              <a:buNone/>
            </a:pPr>
            <a:r>
              <a:rPr lang="en-US" altLang="en-US" sz="1600">
                <a:solidFill>
                  <a:schemeClr val="accent2"/>
                </a:solidFill>
              </a:rPr>
              <a:t>Pollution knows no borders – joint action needed</a:t>
            </a:r>
            <a:endParaRPr lang="en-GB" altLang="en-US" sz="1600">
              <a:solidFill>
                <a:schemeClr val="accent2"/>
              </a:solidFill>
            </a:endParaRPr>
          </a:p>
          <a:p>
            <a:pPr eaLnBrk="1" hangingPunct="1">
              <a:buFontTx/>
              <a:buNone/>
            </a:pPr>
            <a:endParaRPr lang="en-GB" altLang="en-US" sz="1600">
              <a:solidFill>
                <a:srgbClr val="00D5F2"/>
              </a:solidFill>
            </a:endParaRPr>
          </a:p>
          <a:p>
            <a:pPr eaLnBrk="1" hangingPunct="1">
              <a:buFontTx/>
              <a:buNone/>
            </a:pPr>
            <a:r>
              <a:rPr lang="en-GB" altLang="en-US">
                <a:solidFill>
                  <a:srgbClr val="00D5F2"/>
                </a:solidFill>
              </a:rPr>
              <a:t>EU action has helped bring us: </a:t>
            </a:r>
          </a:p>
          <a:p>
            <a:pPr eaLnBrk="1" hangingPunct="1">
              <a:buFontTx/>
              <a:buNone/>
            </a:pPr>
            <a:endParaRPr lang="en-GB" altLang="en-US">
              <a:solidFill>
                <a:srgbClr val="00D5F2"/>
              </a:solidFill>
            </a:endParaRPr>
          </a:p>
          <a:p>
            <a:pPr eaLnBrk="1" hangingPunct="1">
              <a:buFontTx/>
              <a:buNone/>
            </a:pPr>
            <a:r>
              <a:rPr lang="en-US" altLang="en-US" sz="900">
                <a:solidFill>
                  <a:schemeClr val="accent2"/>
                </a:solidFill>
                <a:latin typeface="Webdings" pitchFamily="2" charset="2"/>
              </a:rPr>
              <a:t>4 </a:t>
            </a:r>
            <a:r>
              <a:rPr lang="en-GB" altLang="en-US">
                <a:solidFill>
                  <a:schemeClr val="accent2"/>
                </a:solidFill>
              </a:rPr>
              <a:t>Cleaner bathing water</a:t>
            </a:r>
          </a:p>
          <a:p>
            <a:pPr eaLnBrk="1" hangingPunct="1">
              <a:buFontTx/>
              <a:buNone/>
            </a:pPr>
            <a:r>
              <a:rPr lang="en-US" altLang="en-US" sz="900">
                <a:solidFill>
                  <a:schemeClr val="accent2"/>
                </a:solidFill>
                <a:latin typeface="Webdings" pitchFamily="2" charset="2"/>
              </a:rPr>
              <a:t>4 </a:t>
            </a:r>
            <a:r>
              <a:rPr lang="en-GB" altLang="en-US">
                <a:solidFill>
                  <a:schemeClr val="accent2"/>
                </a:solidFill>
              </a:rPr>
              <a:t>Much less acid rain </a:t>
            </a:r>
          </a:p>
          <a:p>
            <a:pPr eaLnBrk="1" hangingPunct="1">
              <a:buFontTx/>
              <a:buNone/>
            </a:pPr>
            <a:r>
              <a:rPr lang="en-US" altLang="en-US" sz="900">
                <a:solidFill>
                  <a:schemeClr val="accent2"/>
                </a:solidFill>
                <a:latin typeface="Webdings" pitchFamily="2" charset="2"/>
              </a:rPr>
              <a:t>4 </a:t>
            </a:r>
            <a:r>
              <a:rPr lang="en-GB" altLang="en-US">
                <a:solidFill>
                  <a:schemeClr val="accent2"/>
                </a:solidFill>
              </a:rPr>
              <a:t>Lead-free petrol </a:t>
            </a:r>
          </a:p>
          <a:p>
            <a:pPr eaLnBrk="1" hangingPunct="1">
              <a:buFontTx/>
              <a:buNone/>
            </a:pPr>
            <a:r>
              <a:rPr lang="en-US" altLang="en-US" sz="900">
                <a:solidFill>
                  <a:schemeClr val="accent2"/>
                </a:solidFill>
                <a:latin typeface="Webdings" pitchFamily="2" charset="2"/>
              </a:rPr>
              <a:t>4 </a:t>
            </a:r>
            <a:r>
              <a:rPr lang="en-GB" altLang="en-US">
                <a:solidFill>
                  <a:schemeClr val="accent2"/>
                </a:solidFill>
              </a:rPr>
              <a:t>Free and safe disposal of old electronic equipment</a:t>
            </a:r>
          </a:p>
          <a:p>
            <a:pPr eaLnBrk="1" hangingPunct="1">
              <a:buFontTx/>
              <a:buNone/>
            </a:pPr>
            <a:r>
              <a:rPr lang="en-US" altLang="en-US" sz="900">
                <a:solidFill>
                  <a:schemeClr val="accent2"/>
                </a:solidFill>
                <a:latin typeface="Webdings" pitchFamily="2" charset="2"/>
              </a:rPr>
              <a:t>4 </a:t>
            </a:r>
            <a:r>
              <a:rPr lang="en-GB" altLang="en-US">
                <a:solidFill>
                  <a:schemeClr val="accent2"/>
                </a:solidFill>
              </a:rPr>
              <a:t>Strict rules on food safety from farm to fork </a:t>
            </a:r>
          </a:p>
          <a:p>
            <a:pPr eaLnBrk="1" hangingPunct="1">
              <a:buFontTx/>
              <a:buNone/>
            </a:pPr>
            <a:r>
              <a:rPr lang="en-US" altLang="en-US" sz="900">
                <a:solidFill>
                  <a:schemeClr val="accent2"/>
                </a:solidFill>
                <a:latin typeface="Webdings" pitchFamily="2" charset="2"/>
              </a:rPr>
              <a:t>4 </a:t>
            </a:r>
            <a:r>
              <a:rPr lang="en-GB" altLang="en-US">
                <a:solidFill>
                  <a:schemeClr val="accent2"/>
                </a:solidFill>
              </a:rPr>
              <a:t>More organic and quality farming </a:t>
            </a:r>
          </a:p>
          <a:p>
            <a:pPr eaLnBrk="1" hangingPunct="1">
              <a:buFontTx/>
              <a:buNone/>
            </a:pPr>
            <a:r>
              <a:rPr lang="en-US" altLang="en-US" sz="900">
                <a:solidFill>
                  <a:schemeClr val="accent2"/>
                </a:solidFill>
                <a:latin typeface="Webdings" pitchFamily="2" charset="2"/>
              </a:rPr>
              <a:t>4 </a:t>
            </a:r>
            <a:r>
              <a:rPr lang="en-GB" altLang="en-US">
                <a:solidFill>
                  <a:schemeClr val="accent2"/>
                </a:solidFill>
              </a:rPr>
              <a:t>More effective health warnings on cigarettes</a:t>
            </a:r>
          </a:p>
          <a:p>
            <a:pPr eaLnBrk="1" hangingPunct="1">
              <a:buFontTx/>
              <a:buNone/>
            </a:pPr>
            <a:r>
              <a:rPr lang="en-US" altLang="en-US" sz="900">
                <a:solidFill>
                  <a:schemeClr val="accent2"/>
                </a:solidFill>
                <a:latin typeface="Webdings" pitchFamily="2" charset="2"/>
              </a:rPr>
              <a:t>4 </a:t>
            </a:r>
            <a:r>
              <a:rPr lang="en-GB" altLang="en-US">
                <a:solidFill>
                  <a:schemeClr val="accent2"/>
                </a:solidFill>
              </a:rPr>
              <a:t>Registration and control of all chemicals (REACH)</a:t>
            </a:r>
          </a:p>
        </p:txBody>
      </p:sp>
      <p:sp>
        <p:nvSpPr>
          <p:cNvPr id="11269" name="Text Box 7">
            <a:extLst>
              <a:ext uri="{FF2B5EF4-FFF2-40B4-BE49-F238E27FC236}">
                <a16:creationId xmlns:a16="http://schemas.microsoft.com/office/drawing/2014/main" id="{4578C938-A5C6-A971-0059-E29C3E4C4928}"/>
              </a:ext>
            </a:extLst>
          </p:cNvPr>
          <p:cNvSpPr txBox="1">
            <a:spLocks noChangeArrowheads="1"/>
          </p:cNvSpPr>
          <p:nvPr/>
        </p:nvSpPr>
        <p:spPr bwMode="auto">
          <a:xfrm rot="-5400000">
            <a:off x="-307974" y="5284787"/>
            <a:ext cx="1143000"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spcBef>
                <a:spcPct val="50000"/>
              </a:spcBef>
            </a:pPr>
            <a:r>
              <a:rPr lang="fr-FR" altLang="en-US" sz="500">
                <a:solidFill>
                  <a:schemeClr val="accent2"/>
                </a:solidFill>
              </a:rPr>
              <a:t>© </a:t>
            </a:r>
            <a:r>
              <a:rPr lang="fr-FR" altLang="en-US" sz="500" b="1">
                <a:solidFill>
                  <a:schemeClr val="accent2"/>
                </a:solidFill>
              </a:rPr>
              <a:t>Van Parys Media</a:t>
            </a:r>
            <a:r>
              <a:rPr lang="fr-FR" altLang="en-US" sz="500">
                <a:solidFill>
                  <a:schemeClr val="accent2"/>
                </a:solidFill>
              </a:rPr>
              <a:t>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15" descr="410">
            <a:extLst>
              <a:ext uri="{FF2B5EF4-FFF2-40B4-BE49-F238E27FC236}">
                <a16:creationId xmlns:a16="http://schemas.microsoft.com/office/drawing/2014/main" id="{CBB830EC-BEA9-BEE4-DED1-F5B7DD81797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900" y="1220788"/>
            <a:ext cx="4291013" cy="511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2" name="Rectangle 4">
            <a:extLst>
              <a:ext uri="{FF2B5EF4-FFF2-40B4-BE49-F238E27FC236}">
                <a16:creationId xmlns:a16="http://schemas.microsoft.com/office/drawing/2014/main" id="{1F0D0A84-0F84-2F54-8E16-8D8C57F057DE}"/>
              </a:ext>
            </a:extLst>
          </p:cNvPr>
          <p:cNvSpPr>
            <a:spLocks noGrp="1" noChangeArrowheads="1"/>
          </p:cNvSpPr>
          <p:nvPr>
            <p:ph type="subTitle" idx="1"/>
          </p:nvPr>
        </p:nvSpPr>
        <p:spPr>
          <a:xfrm>
            <a:off x="3657600" y="2057400"/>
            <a:ext cx="5181600" cy="838200"/>
          </a:xfrm>
        </p:spPr>
        <p:txBody>
          <a:bodyPr/>
          <a:lstStyle/>
          <a:p>
            <a:pPr algn="l" eaLnBrk="1" hangingPunct="1"/>
            <a:r>
              <a:rPr lang="en-US" altLang="en-US" sz="1800">
                <a:solidFill>
                  <a:srgbClr val="00D5F2"/>
                </a:solidFill>
              </a:rPr>
              <a:t>“Schengen”:</a:t>
            </a:r>
          </a:p>
          <a:p>
            <a:pPr algn="l" eaLnBrk="1" hangingPunct="1"/>
            <a:endParaRPr lang="en-US" altLang="en-US" sz="1800">
              <a:solidFill>
                <a:schemeClr val="accent2"/>
              </a:solidFill>
            </a:endParaRPr>
          </a:p>
          <a:p>
            <a:pPr algn="l" eaLnBrk="1" hangingPunct="1"/>
            <a:r>
              <a:rPr lang="en-US" altLang="en-US" sz="900">
                <a:solidFill>
                  <a:schemeClr val="accent2"/>
                </a:solidFill>
                <a:latin typeface="Webdings" pitchFamily="2" charset="2"/>
              </a:rPr>
              <a:t>4</a:t>
            </a:r>
            <a:r>
              <a:rPr lang="en-US" altLang="en-US">
                <a:solidFill>
                  <a:schemeClr val="accent2"/>
                </a:solidFill>
              </a:rPr>
              <a:t> No police or customs checks at borders between most   EU countries </a:t>
            </a:r>
          </a:p>
          <a:p>
            <a:pPr algn="l" eaLnBrk="1" hangingPunct="1">
              <a:buFontTx/>
              <a:buChar char="•"/>
            </a:pPr>
            <a:endParaRPr lang="en-US" altLang="en-US">
              <a:solidFill>
                <a:schemeClr val="accent2"/>
              </a:solidFill>
            </a:endParaRPr>
          </a:p>
          <a:p>
            <a:pPr algn="l" eaLnBrk="1" hangingPunct="1"/>
            <a:r>
              <a:rPr lang="en-US" altLang="en-US" sz="900">
                <a:solidFill>
                  <a:schemeClr val="accent2"/>
                </a:solidFill>
                <a:latin typeface="Webdings" pitchFamily="2" charset="2"/>
              </a:rPr>
              <a:t>4 </a:t>
            </a:r>
            <a:r>
              <a:rPr lang="en-US" altLang="en-US">
                <a:solidFill>
                  <a:schemeClr val="accent2"/>
                </a:solidFill>
              </a:rPr>
              <a:t>Controls strengthened at EU external borders</a:t>
            </a:r>
          </a:p>
          <a:p>
            <a:pPr algn="l" eaLnBrk="1" hangingPunct="1">
              <a:buFontTx/>
              <a:buChar char="•"/>
            </a:pPr>
            <a:endParaRPr lang="en-US" altLang="en-US">
              <a:solidFill>
                <a:schemeClr val="accent2"/>
              </a:solidFill>
            </a:endParaRPr>
          </a:p>
          <a:p>
            <a:pPr algn="l" eaLnBrk="1" hangingPunct="1"/>
            <a:r>
              <a:rPr lang="en-US" altLang="en-US" sz="900">
                <a:solidFill>
                  <a:schemeClr val="accent2"/>
                </a:solidFill>
                <a:latin typeface="Webdings" pitchFamily="2" charset="2"/>
              </a:rPr>
              <a:t>4 </a:t>
            </a:r>
            <a:r>
              <a:rPr lang="en-US" altLang="en-US">
                <a:solidFill>
                  <a:schemeClr val="accent2"/>
                </a:solidFill>
              </a:rPr>
              <a:t>More cooperation between police from different EU countries</a:t>
            </a:r>
          </a:p>
          <a:p>
            <a:pPr algn="l" eaLnBrk="1" hangingPunct="1">
              <a:buFontTx/>
              <a:buChar char="•"/>
            </a:pPr>
            <a:endParaRPr lang="en-US" altLang="en-US">
              <a:solidFill>
                <a:schemeClr val="accent2"/>
              </a:solidFill>
            </a:endParaRPr>
          </a:p>
          <a:p>
            <a:pPr algn="l" eaLnBrk="1" hangingPunct="1"/>
            <a:r>
              <a:rPr lang="en-US" altLang="en-US" sz="900">
                <a:solidFill>
                  <a:schemeClr val="accent2"/>
                </a:solidFill>
                <a:latin typeface="Webdings" pitchFamily="2" charset="2"/>
              </a:rPr>
              <a:t>4 </a:t>
            </a:r>
            <a:r>
              <a:rPr lang="en-US" altLang="en-US">
                <a:solidFill>
                  <a:schemeClr val="accent2"/>
                </a:solidFill>
              </a:rPr>
              <a:t>You can buy and bring back any goods for personal use when you travel between EU countries </a:t>
            </a:r>
          </a:p>
        </p:txBody>
      </p:sp>
      <p:sp>
        <p:nvSpPr>
          <p:cNvPr id="12294" name="Text Box 18">
            <a:extLst>
              <a:ext uri="{FF2B5EF4-FFF2-40B4-BE49-F238E27FC236}">
                <a16:creationId xmlns:a16="http://schemas.microsoft.com/office/drawing/2014/main" id="{DC674144-2D5F-1767-406E-8A2C60BB40F0}"/>
              </a:ext>
            </a:extLst>
          </p:cNvPr>
          <p:cNvSpPr txBox="1">
            <a:spLocks noChangeArrowheads="1"/>
          </p:cNvSpPr>
          <p:nvPr/>
        </p:nvSpPr>
        <p:spPr bwMode="auto">
          <a:xfrm rot="-5400000">
            <a:off x="2644776" y="6076950"/>
            <a:ext cx="1143000"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spcBef>
                <a:spcPct val="50000"/>
              </a:spcBef>
            </a:pPr>
            <a:r>
              <a:rPr lang="fr-FR" altLang="en-US" sz="500">
                <a:solidFill>
                  <a:schemeClr val="accent2"/>
                </a:solidFill>
              </a:rPr>
              <a:t>© Corbis</a:t>
            </a:r>
          </a:p>
        </p:txBody>
      </p:sp>
      <p:sp>
        <p:nvSpPr>
          <p:cNvPr id="2" name="Title 1">
            <a:extLst>
              <a:ext uri="{FF2B5EF4-FFF2-40B4-BE49-F238E27FC236}">
                <a16:creationId xmlns:a16="http://schemas.microsoft.com/office/drawing/2014/main" id="{B3A8D070-19C1-F3D8-877E-653FD16DC60B}"/>
              </a:ext>
            </a:extLst>
          </p:cNvPr>
          <p:cNvSpPr>
            <a:spLocks noGrp="1"/>
          </p:cNvSpPr>
          <p:nvPr>
            <p:ph type="ctrTitle"/>
          </p:nvPr>
        </p:nvSpPr>
        <p:spPr>
          <a:xfrm>
            <a:off x="493713" y="85725"/>
            <a:ext cx="7772400" cy="1470025"/>
          </a:xfrm>
        </p:spPr>
        <p:txBody>
          <a:bodyPr/>
          <a:lstStyle/>
          <a:p>
            <a:pPr rtl="0" eaLnBrk="1" fontAlgn="base" hangingPunct="1"/>
            <a:r>
              <a:rPr lang="en-GB" sz="2000" b="1" kern="1200" dirty="0">
                <a:solidFill>
                  <a:srgbClr val="FFFFFF"/>
                </a:solidFill>
                <a:effectLst/>
                <a:latin typeface="Verdana" panose="020B0604030504040204" pitchFamily="34" charset="0"/>
                <a:ea typeface="+mn-ea"/>
                <a:cs typeface="+mn-cs"/>
              </a:rPr>
              <a:t>Free to move</a:t>
            </a:r>
            <a:endParaRPr lang="en-US" dirty="0">
              <a:effectLst/>
            </a:endParaRPr>
          </a:p>
          <a:p>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13314" name="Picture 26" descr="courbe+gsm">
            <a:extLst>
              <a:ext uri="{FF2B5EF4-FFF2-40B4-BE49-F238E27FC236}">
                <a16:creationId xmlns:a16="http://schemas.microsoft.com/office/drawing/2014/main" id="{22EB4420-9C70-8F39-70CB-81F8FC2236A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8" y="0"/>
            <a:ext cx="9145588" cy="684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5" name="Picture 16" descr="background2-promoting">
            <a:extLst>
              <a:ext uri="{FF2B5EF4-FFF2-40B4-BE49-F238E27FC236}">
                <a16:creationId xmlns:a16="http://schemas.microsoft.com/office/drawing/2014/main" id="{BD65BEAF-D6D3-A028-F259-594BCDCB985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33800" y="2054225"/>
            <a:ext cx="4862513" cy="434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6" name="Rectangle 2">
            <a:extLst>
              <a:ext uri="{FF2B5EF4-FFF2-40B4-BE49-F238E27FC236}">
                <a16:creationId xmlns:a16="http://schemas.microsoft.com/office/drawing/2014/main" id="{18BE07B7-B52B-978F-C288-0E9C03A440F3}"/>
              </a:ext>
            </a:extLst>
          </p:cNvPr>
          <p:cNvSpPr>
            <a:spLocks noGrp="1" noChangeArrowheads="1"/>
          </p:cNvSpPr>
          <p:nvPr>
            <p:ph type="title"/>
          </p:nvPr>
        </p:nvSpPr>
        <p:spPr/>
        <p:txBody>
          <a:bodyPr/>
          <a:lstStyle/>
          <a:p>
            <a:pPr eaLnBrk="1" hangingPunct="1"/>
            <a:r>
              <a:rPr lang="en-GB" altLang="en-US"/>
              <a:t>The single market: freedom of choice</a:t>
            </a:r>
            <a:endParaRPr lang="en-US" altLang="en-US"/>
          </a:p>
        </p:txBody>
      </p:sp>
      <p:sp>
        <p:nvSpPr>
          <p:cNvPr id="13317" name="Rectangle 5">
            <a:extLst>
              <a:ext uri="{FF2B5EF4-FFF2-40B4-BE49-F238E27FC236}">
                <a16:creationId xmlns:a16="http://schemas.microsoft.com/office/drawing/2014/main" id="{17444973-52F2-E40E-88FD-408D8DE227C5}"/>
              </a:ext>
            </a:extLst>
          </p:cNvPr>
          <p:cNvSpPr>
            <a:spLocks noChangeArrowheads="1"/>
          </p:cNvSpPr>
          <p:nvPr/>
        </p:nvSpPr>
        <p:spPr bwMode="auto">
          <a:xfrm>
            <a:off x="304800" y="2052638"/>
            <a:ext cx="3313113" cy="122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algn="l" eaLnBrk="1" hangingPunct="1"/>
            <a:r>
              <a:rPr lang="en-GB" altLang="en-US" sz="1400" b="1">
                <a:solidFill>
                  <a:schemeClr val="bg1"/>
                </a:solidFill>
                <a:latin typeface="Verdana" panose="020B0604030504040204" pitchFamily="34" charset="0"/>
              </a:rPr>
              <a:t>  Since 1993:</a:t>
            </a:r>
            <a:br>
              <a:rPr lang="en-GB" altLang="en-US" sz="1400" b="1">
                <a:solidFill>
                  <a:schemeClr val="bg1"/>
                </a:solidFill>
                <a:latin typeface="Verdana" panose="020B0604030504040204" pitchFamily="34" charset="0"/>
              </a:rPr>
            </a:br>
            <a:br>
              <a:rPr lang="en-GB" altLang="en-US" sz="1400" b="1">
                <a:solidFill>
                  <a:schemeClr val="bg1"/>
                </a:solidFill>
                <a:latin typeface="Verdana" panose="020B0604030504040204" pitchFamily="34" charset="0"/>
              </a:rPr>
            </a:br>
            <a:r>
              <a:rPr lang="en-GB" altLang="en-US" sz="1400" b="1">
                <a:solidFill>
                  <a:schemeClr val="bg1"/>
                </a:solidFill>
                <a:latin typeface="Verdana" panose="020B0604030504040204" pitchFamily="34" charset="0"/>
              </a:rPr>
              <a:t> </a:t>
            </a:r>
            <a:r>
              <a:rPr lang="en-US" altLang="en-US" sz="1500" b="1">
                <a:solidFill>
                  <a:schemeClr val="accent2"/>
                </a:solidFill>
                <a:latin typeface="Webdings" pitchFamily="2" charset="2"/>
              </a:rPr>
              <a:t>4</a:t>
            </a:r>
            <a:r>
              <a:rPr lang="en-GB" altLang="en-US" sz="1400" b="1">
                <a:solidFill>
                  <a:schemeClr val="accent2"/>
                </a:solidFill>
                <a:latin typeface="Verdana" panose="020B0604030504040204" pitchFamily="34" charset="0"/>
              </a:rPr>
              <a:t> 2.5 million new jobs </a:t>
            </a:r>
            <a:br>
              <a:rPr lang="en-GB" altLang="en-US" sz="1400" b="1">
                <a:solidFill>
                  <a:schemeClr val="accent2"/>
                </a:solidFill>
                <a:latin typeface="Verdana" panose="020B0604030504040204" pitchFamily="34" charset="0"/>
              </a:rPr>
            </a:br>
            <a:r>
              <a:rPr lang="en-GB" altLang="en-US" sz="1400" b="1">
                <a:solidFill>
                  <a:schemeClr val="accent2"/>
                </a:solidFill>
                <a:latin typeface="Verdana" panose="020B0604030504040204" pitchFamily="34" charset="0"/>
              </a:rPr>
              <a:t> </a:t>
            </a:r>
            <a:r>
              <a:rPr lang="en-US" altLang="en-US" sz="1500" b="1">
                <a:solidFill>
                  <a:schemeClr val="accent2"/>
                </a:solidFill>
                <a:latin typeface="Webdings" pitchFamily="2" charset="2"/>
              </a:rPr>
              <a:t>4</a:t>
            </a:r>
            <a:r>
              <a:rPr lang="en-GB" altLang="en-US" sz="1400" b="1">
                <a:solidFill>
                  <a:schemeClr val="accent2"/>
                </a:solidFill>
                <a:latin typeface="Verdana" panose="020B0604030504040204" pitchFamily="34" charset="0"/>
              </a:rPr>
              <a:t> prices of phone calls </a:t>
            </a:r>
            <a:br>
              <a:rPr lang="en-GB" altLang="en-US" sz="1400" b="1">
                <a:solidFill>
                  <a:schemeClr val="accent2"/>
                </a:solidFill>
                <a:latin typeface="Verdana" panose="020B0604030504040204" pitchFamily="34" charset="0"/>
              </a:rPr>
            </a:br>
            <a:r>
              <a:rPr lang="en-GB" altLang="en-US" sz="1400" b="1">
                <a:solidFill>
                  <a:schemeClr val="accent2"/>
                </a:solidFill>
                <a:latin typeface="Verdana" panose="020B0604030504040204" pitchFamily="34" charset="0"/>
              </a:rPr>
              <a:t>     and airfares halved</a:t>
            </a:r>
            <a:r>
              <a:rPr lang="en-US" altLang="en-US" sz="1400" b="1">
                <a:solidFill>
                  <a:srgbClr val="993300"/>
                </a:solidFill>
                <a:latin typeface="Verdana" panose="020B0604030504040204" pitchFamily="34" charset="0"/>
              </a:rPr>
              <a:t> </a:t>
            </a:r>
          </a:p>
        </p:txBody>
      </p:sp>
      <p:sp>
        <p:nvSpPr>
          <p:cNvPr id="13318" name="Rectangle 4">
            <a:extLst>
              <a:ext uri="{FF2B5EF4-FFF2-40B4-BE49-F238E27FC236}">
                <a16:creationId xmlns:a16="http://schemas.microsoft.com/office/drawing/2014/main" id="{0A975D76-7066-8F25-7E73-FC379C9EFE57}"/>
              </a:ext>
            </a:extLst>
          </p:cNvPr>
          <p:cNvSpPr>
            <a:spLocks noChangeArrowheads="1"/>
          </p:cNvSpPr>
          <p:nvPr/>
        </p:nvSpPr>
        <p:spPr bwMode="auto">
          <a:xfrm>
            <a:off x="4527550" y="2130425"/>
            <a:ext cx="4464050" cy="3529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algn="l" eaLnBrk="1" hangingPunct="1"/>
            <a:r>
              <a:rPr lang="en-US" altLang="en-US" sz="1400" b="1">
                <a:solidFill>
                  <a:srgbClr val="0085C2"/>
                </a:solidFill>
                <a:latin typeface="Verdana" panose="020B0604030504040204" pitchFamily="34" charset="0"/>
              </a:rPr>
              <a:t>Four freedoms of movement:</a:t>
            </a:r>
            <a:br>
              <a:rPr lang="en-US" altLang="en-US" sz="1400" b="1">
                <a:solidFill>
                  <a:srgbClr val="0085C2"/>
                </a:solidFill>
                <a:latin typeface="Verdana" panose="020B0604030504040204" pitchFamily="34" charset="0"/>
              </a:rPr>
            </a:br>
            <a:br>
              <a:rPr lang="en-US" altLang="en-US" sz="1400" b="1">
                <a:solidFill>
                  <a:srgbClr val="003366"/>
                </a:solidFill>
                <a:latin typeface="Verdana" panose="020B0604030504040204" pitchFamily="34" charset="0"/>
              </a:rPr>
            </a:br>
            <a:r>
              <a:rPr lang="en-US" altLang="en-US" sz="1400" b="1">
                <a:solidFill>
                  <a:schemeClr val="accent2"/>
                </a:solidFill>
                <a:latin typeface="Webdings" pitchFamily="2" charset="2"/>
              </a:rPr>
              <a:t>4 </a:t>
            </a:r>
            <a:r>
              <a:rPr lang="en-US" altLang="en-US" sz="1400" b="1">
                <a:solidFill>
                  <a:schemeClr val="accent2"/>
                </a:solidFill>
                <a:latin typeface="Verdana" panose="020B0604030504040204" pitchFamily="34" charset="0"/>
              </a:rPr>
              <a:t>goods</a:t>
            </a:r>
            <a:br>
              <a:rPr lang="en-US" altLang="en-US" sz="1400" b="1">
                <a:solidFill>
                  <a:schemeClr val="accent2"/>
                </a:solidFill>
                <a:latin typeface="Verdana" panose="020B0604030504040204" pitchFamily="34" charset="0"/>
              </a:rPr>
            </a:br>
            <a:br>
              <a:rPr lang="en-US" altLang="en-US" sz="1400" b="1">
                <a:solidFill>
                  <a:schemeClr val="accent2"/>
                </a:solidFill>
                <a:latin typeface="Verdana" panose="020B0604030504040204" pitchFamily="34" charset="0"/>
              </a:rPr>
            </a:br>
            <a:r>
              <a:rPr lang="en-US" altLang="en-US" sz="1400" b="1">
                <a:solidFill>
                  <a:schemeClr val="accent2"/>
                </a:solidFill>
                <a:latin typeface="Webdings" pitchFamily="2" charset="2"/>
              </a:rPr>
              <a:t>4 </a:t>
            </a:r>
            <a:r>
              <a:rPr lang="en-US" altLang="en-US" sz="1400" b="1">
                <a:solidFill>
                  <a:schemeClr val="accent2"/>
                </a:solidFill>
                <a:latin typeface="Verdana" panose="020B0604030504040204" pitchFamily="34" charset="0"/>
              </a:rPr>
              <a:t>services</a:t>
            </a:r>
            <a:br>
              <a:rPr lang="en-US" altLang="en-US" sz="1400" b="1">
                <a:solidFill>
                  <a:schemeClr val="accent2"/>
                </a:solidFill>
                <a:latin typeface="Verdana" panose="020B0604030504040204" pitchFamily="34" charset="0"/>
              </a:rPr>
            </a:br>
            <a:br>
              <a:rPr lang="en-US" altLang="en-US" sz="1400" b="1">
                <a:solidFill>
                  <a:schemeClr val="accent2"/>
                </a:solidFill>
                <a:latin typeface="Verdana" panose="020B0604030504040204" pitchFamily="34" charset="0"/>
              </a:rPr>
            </a:br>
            <a:r>
              <a:rPr lang="en-US" altLang="en-US" sz="1400" b="1">
                <a:solidFill>
                  <a:schemeClr val="accent2"/>
                </a:solidFill>
                <a:latin typeface="Webdings" pitchFamily="2" charset="2"/>
              </a:rPr>
              <a:t>4 </a:t>
            </a:r>
            <a:r>
              <a:rPr lang="en-US" altLang="en-US" sz="1400" b="1">
                <a:solidFill>
                  <a:schemeClr val="accent2"/>
                </a:solidFill>
                <a:latin typeface="Verdana" panose="020B0604030504040204" pitchFamily="34" charset="0"/>
              </a:rPr>
              <a:t>people</a:t>
            </a:r>
            <a:br>
              <a:rPr lang="en-US" altLang="en-US" sz="1400" b="1">
                <a:solidFill>
                  <a:schemeClr val="accent2"/>
                </a:solidFill>
                <a:latin typeface="Verdana" panose="020B0604030504040204" pitchFamily="34" charset="0"/>
              </a:rPr>
            </a:br>
            <a:br>
              <a:rPr lang="en-US" altLang="en-US" sz="1400" b="1">
                <a:solidFill>
                  <a:schemeClr val="accent2"/>
                </a:solidFill>
                <a:latin typeface="Verdana" panose="020B0604030504040204" pitchFamily="34" charset="0"/>
              </a:rPr>
            </a:br>
            <a:r>
              <a:rPr lang="en-US" altLang="en-US" sz="1400" b="1">
                <a:solidFill>
                  <a:schemeClr val="accent2"/>
                </a:solidFill>
                <a:latin typeface="Webdings" pitchFamily="2" charset="2"/>
              </a:rPr>
              <a:t>4 </a:t>
            </a:r>
            <a:r>
              <a:rPr lang="en-US" altLang="en-US" sz="1400" b="1">
                <a:solidFill>
                  <a:schemeClr val="accent2"/>
                </a:solidFill>
                <a:latin typeface="Verdana" panose="020B0604030504040204" pitchFamily="34" charset="0"/>
              </a:rPr>
              <a:t>capital</a:t>
            </a:r>
            <a:endParaRPr lang="en-US" altLang="en-US" sz="1800" b="1" i="1">
              <a:solidFill>
                <a:srgbClr val="003366"/>
              </a:solidFill>
              <a:latin typeface="Verdana" panose="020B0604030504040204" pitchFamily="34" charset="0"/>
            </a:endParaRPr>
          </a:p>
        </p:txBody>
      </p:sp>
      <p:sp>
        <p:nvSpPr>
          <p:cNvPr id="13319" name="Text Box 27">
            <a:extLst>
              <a:ext uri="{FF2B5EF4-FFF2-40B4-BE49-F238E27FC236}">
                <a16:creationId xmlns:a16="http://schemas.microsoft.com/office/drawing/2014/main" id="{6B08DBD6-0699-013E-0D63-CF0AD82C319B}"/>
              </a:ext>
            </a:extLst>
          </p:cNvPr>
          <p:cNvSpPr txBox="1">
            <a:spLocks noChangeArrowheads="1"/>
          </p:cNvSpPr>
          <p:nvPr/>
        </p:nvSpPr>
        <p:spPr bwMode="auto">
          <a:xfrm rot="-5400000">
            <a:off x="2620963" y="5211762"/>
            <a:ext cx="1143000"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spcBef>
                <a:spcPct val="50000"/>
              </a:spcBef>
            </a:pPr>
            <a:r>
              <a:rPr lang="fr-FR" altLang="en-US" sz="500">
                <a:solidFill>
                  <a:schemeClr val="accent2"/>
                </a:solidFill>
              </a:rPr>
              <a:t>© Getty Images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338" name="Picture 58">
            <a:extLst>
              <a:ext uri="{FF2B5EF4-FFF2-40B4-BE49-F238E27FC236}">
                <a16:creationId xmlns:a16="http://schemas.microsoft.com/office/drawing/2014/main" id="{74F7911D-70FB-3C71-83E0-B3FCFC4DA391}"/>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71625" y="3071813"/>
            <a:ext cx="6324600" cy="176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Rectangle 2">
            <a:extLst>
              <a:ext uri="{FF2B5EF4-FFF2-40B4-BE49-F238E27FC236}">
                <a16:creationId xmlns:a16="http://schemas.microsoft.com/office/drawing/2014/main" id="{7A357A55-61BD-5D90-88EF-C766541046E6}"/>
              </a:ext>
            </a:extLst>
          </p:cNvPr>
          <p:cNvSpPr>
            <a:spLocks noGrp="1" noChangeArrowheads="1"/>
          </p:cNvSpPr>
          <p:nvPr>
            <p:ph type="title"/>
          </p:nvPr>
        </p:nvSpPr>
        <p:spPr>
          <a:xfrm>
            <a:off x="457200" y="115888"/>
            <a:ext cx="7427913" cy="1143000"/>
          </a:xfrm>
        </p:spPr>
        <p:txBody>
          <a:bodyPr/>
          <a:lstStyle/>
          <a:p>
            <a:pPr eaLnBrk="1" hangingPunct="1"/>
            <a:r>
              <a:rPr lang="en-GB" altLang="en-US"/>
              <a:t>How many people live in the EU?</a:t>
            </a:r>
            <a:r>
              <a:rPr lang="en-US" altLang="en-US"/>
              <a:t> </a:t>
            </a:r>
          </a:p>
        </p:txBody>
      </p:sp>
      <p:sp>
        <p:nvSpPr>
          <p:cNvPr id="14340" name="Text Box 7">
            <a:extLst>
              <a:ext uri="{FF2B5EF4-FFF2-40B4-BE49-F238E27FC236}">
                <a16:creationId xmlns:a16="http://schemas.microsoft.com/office/drawing/2014/main" id="{0A8B96ED-1D80-8B5C-22B6-885051C6E02E}"/>
              </a:ext>
            </a:extLst>
          </p:cNvPr>
          <p:cNvSpPr txBox="1">
            <a:spLocks noChangeArrowheads="1"/>
          </p:cNvSpPr>
          <p:nvPr/>
        </p:nvSpPr>
        <p:spPr bwMode="auto">
          <a:xfrm>
            <a:off x="3028950" y="1428750"/>
            <a:ext cx="3971925" cy="477838"/>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algn="ctr" eaLnBrk="1" hangingPunct="1">
              <a:spcBef>
                <a:spcPct val="50000"/>
              </a:spcBef>
            </a:pPr>
            <a:r>
              <a:rPr lang="en-US" altLang="en-US" sz="1000" b="1">
                <a:solidFill>
                  <a:schemeClr val="accent2"/>
                </a:solidFill>
                <a:latin typeface="Verdana" panose="020B0604030504040204" pitchFamily="34" charset="0"/>
              </a:rPr>
              <a:t>Population in millions, 2007</a:t>
            </a:r>
          </a:p>
          <a:p>
            <a:pPr algn="ctr" eaLnBrk="1" hangingPunct="1">
              <a:spcBef>
                <a:spcPct val="50000"/>
              </a:spcBef>
            </a:pPr>
            <a:r>
              <a:rPr lang="en-US" altLang="en-US" sz="1000" b="1">
                <a:solidFill>
                  <a:schemeClr val="accent2"/>
                </a:solidFill>
                <a:latin typeface="Verdana" panose="020B0604030504040204" pitchFamily="34" charset="0"/>
              </a:rPr>
              <a:t>497 million</a:t>
            </a:r>
          </a:p>
        </p:txBody>
      </p:sp>
      <p:sp>
        <p:nvSpPr>
          <p:cNvPr id="14341" name="TextBox 62">
            <a:extLst>
              <a:ext uri="{FF2B5EF4-FFF2-40B4-BE49-F238E27FC236}">
                <a16:creationId xmlns:a16="http://schemas.microsoft.com/office/drawing/2014/main" id="{357E178E-C43A-99C7-FEC9-E7CB8F6EFA5B}"/>
              </a:ext>
            </a:extLst>
          </p:cNvPr>
          <p:cNvSpPr txBox="1">
            <a:spLocks noChangeArrowheads="1"/>
          </p:cNvSpPr>
          <p:nvPr/>
        </p:nvSpPr>
        <p:spPr bwMode="auto">
          <a:xfrm rot="-5400000">
            <a:off x="1515269" y="2732882"/>
            <a:ext cx="409575"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algn="l" eaLnBrk="1" hangingPunct="1"/>
            <a:r>
              <a:rPr lang="fr-BE" altLang="en-US" sz="900" b="1">
                <a:solidFill>
                  <a:srgbClr val="3154A3"/>
                </a:solidFill>
              </a:rPr>
              <a:t>82.4</a:t>
            </a:r>
            <a:endParaRPr lang="en-US" altLang="en-US" sz="900" b="1">
              <a:solidFill>
                <a:srgbClr val="3154A3"/>
              </a:solidFill>
            </a:endParaRPr>
          </a:p>
        </p:txBody>
      </p:sp>
      <p:sp>
        <p:nvSpPr>
          <p:cNvPr id="14342" name="TextBox 63">
            <a:extLst>
              <a:ext uri="{FF2B5EF4-FFF2-40B4-BE49-F238E27FC236}">
                <a16:creationId xmlns:a16="http://schemas.microsoft.com/office/drawing/2014/main" id="{6BBB6EC1-80E9-5EE7-EE44-78586CE47621}"/>
              </a:ext>
            </a:extLst>
          </p:cNvPr>
          <p:cNvSpPr txBox="1">
            <a:spLocks noChangeArrowheads="1"/>
          </p:cNvSpPr>
          <p:nvPr/>
        </p:nvSpPr>
        <p:spPr bwMode="auto">
          <a:xfrm rot="-5400000">
            <a:off x="1753394" y="3147219"/>
            <a:ext cx="409575"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algn="l" eaLnBrk="1" hangingPunct="1"/>
            <a:r>
              <a:rPr lang="fr-BE" altLang="en-US" sz="900" b="1">
                <a:solidFill>
                  <a:srgbClr val="3154A3"/>
                </a:solidFill>
              </a:rPr>
              <a:t>63.4</a:t>
            </a:r>
            <a:endParaRPr lang="en-US" altLang="en-US" sz="900" b="1">
              <a:solidFill>
                <a:srgbClr val="3154A3"/>
              </a:solidFill>
            </a:endParaRPr>
          </a:p>
        </p:txBody>
      </p:sp>
      <p:sp>
        <p:nvSpPr>
          <p:cNvPr id="14343" name="TextBox 64">
            <a:extLst>
              <a:ext uri="{FF2B5EF4-FFF2-40B4-BE49-F238E27FC236}">
                <a16:creationId xmlns:a16="http://schemas.microsoft.com/office/drawing/2014/main" id="{324AC8D8-0A29-9B56-36C6-58FB5B241391}"/>
              </a:ext>
            </a:extLst>
          </p:cNvPr>
          <p:cNvSpPr txBox="1">
            <a:spLocks noChangeArrowheads="1"/>
          </p:cNvSpPr>
          <p:nvPr/>
        </p:nvSpPr>
        <p:spPr bwMode="auto">
          <a:xfrm rot="-5400000">
            <a:off x="1986756" y="3166269"/>
            <a:ext cx="409575"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algn="l" eaLnBrk="1" hangingPunct="1"/>
            <a:r>
              <a:rPr lang="fr-BE" altLang="en-US" sz="900" b="1">
                <a:solidFill>
                  <a:srgbClr val="3154A3"/>
                </a:solidFill>
              </a:rPr>
              <a:t>60.9</a:t>
            </a:r>
            <a:endParaRPr lang="en-US" altLang="en-US" sz="900" b="1">
              <a:solidFill>
                <a:srgbClr val="3154A3"/>
              </a:solidFill>
            </a:endParaRPr>
          </a:p>
        </p:txBody>
      </p:sp>
      <p:sp>
        <p:nvSpPr>
          <p:cNvPr id="14344" name="TextBox 65">
            <a:extLst>
              <a:ext uri="{FF2B5EF4-FFF2-40B4-BE49-F238E27FC236}">
                <a16:creationId xmlns:a16="http://schemas.microsoft.com/office/drawing/2014/main" id="{DE3C0921-353E-DD11-EBAF-ED9B523A10B8}"/>
              </a:ext>
            </a:extLst>
          </p:cNvPr>
          <p:cNvSpPr txBox="1">
            <a:spLocks noChangeArrowheads="1"/>
          </p:cNvSpPr>
          <p:nvPr/>
        </p:nvSpPr>
        <p:spPr bwMode="auto">
          <a:xfrm rot="-5400000">
            <a:off x="2229644" y="3180557"/>
            <a:ext cx="409575"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algn="l" eaLnBrk="1" hangingPunct="1"/>
            <a:r>
              <a:rPr lang="fr-BE" altLang="en-US" sz="900" b="1">
                <a:solidFill>
                  <a:srgbClr val="3154A3"/>
                </a:solidFill>
              </a:rPr>
              <a:t>59.1</a:t>
            </a:r>
            <a:endParaRPr lang="en-US" altLang="en-US" sz="900" b="1">
              <a:solidFill>
                <a:srgbClr val="3154A3"/>
              </a:solidFill>
            </a:endParaRPr>
          </a:p>
        </p:txBody>
      </p:sp>
      <p:sp>
        <p:nvSpPr>
          <p:cNvPr id="14345" name="TextBox 66">
            <a:extLst>
              <a:ext uri="{FF2B5EF4-FFF2-40B4-BE49-F238E27FC236}">
                <a16:creationId xmlns:a16="http://schemas.microsoft.com/office/drawing/2014/main" id="{72601704-BD2A-D350-0B8A-7C5A799EDF5B}"/>
              </a:ext>
            </a:extLst>
          </p:cNvPr>
          <p:cNvSpPr txBox="1">
            <a:spLocks noChangeArrowheads="1"/>
          </p:cNvSpPr>
          <p:nvPr/>
        </p:nvSpPr>
        <p:spPr bwMode="auto">
          <a:xfrm rot="-5400000">
            <a:off x="2466975" y="3560763"/>
            <a:ext cx="409575"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algn="l" eaLnBrk="1" hangingPunct="1"/>
            <a:r>
              <a:rPr lang="fr-BE" altLang="en-US" sz="900" b="1">
                <a:solidFill>
                  <a:srgbClr val="3154A3"/>
                </a:solidFill>
              </a:rPr>
              <a:t>44.5</a:t>
            </a:r>
            <a:endParaRPr lang="en-US" altLang="en-US" sz="900" b="1">
              <a:solidFill>
                <a:srgbClr val="3154A3"/>
              </a:solidFill>
            </a:endParaRPr>
          </a:p>
        </p:txBody>
      </p:sp>
      <p:sp>
        <p:nvSpPr>
          <p:cNvPr id="14346" name="TextBox 67">
            <a:extLst>
              <a:ext uri="{FF2B5EF4-FFF2-40B4-BE49-F238E27FC236}">
                <a16:creationId xmlns:a16="http://schemas.microsoft.com/office/drawing/2014/main" id="{2EE805E3-B6F4-665D-0103-EDEA0CD55CF5}"/>
              </a:ext>
            </a:extLst>
          </p:cNvPr>
          <p:cNvSpPr txBox="1">
            <a:spLocks noChangeArrowheads="1"/>
          </p:cNvSpPr>
          <p:nvPr/>
        </p:nvSpPr>
        <p:spPr bwMode="auto">
          <a:xfrm rot="-5400000">
            <a:off x="2704306" y="3609182"/>
            <a:ext cx="409575"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algn="l" eaLnBrk="1" hangingPunct="1"/>
            <a:r>
              <a:rPr lang="fr-BE" altLang="en-US" sz="900" b="1">
                <a:solidFill>
                  <a:srgbClr val="3154A3"/>
                </a:solidFill>
              </a:rPr>
              <a:t>38.2</a:t>
            </a:r>
            <a:endParaRPr lang="en-US" altLang="en-US" sz="900" b="1">
              <a:solidFill>
                <a:srgbClr val="3154A3"/>
              </a:solidFill>
            </a:endParaRPr>
          </a:p>
        </p:txBody>
      </p:sp>
      <p:sp>
        <p:nvSpPr>
          <p:cNvPr id="14347" name="TextBox 68">
            <a:extLst>
              <a:ext uri="{FF2B5EF4-FFF2-40B4-BE49-F238E27FC236}">
                <a16:creationId xmlns:a16="http://schemas.microsoft.com/office/drawing/2014/main" id="{CB363AF0-6E64-A660-4604-29015FF91C8A}"/>
              </a:ext>
            </a:extLst>
          </p:cNvPr>
          <p:cNvSpPr txBox="1">
            <a:spLocks noChangeArrowheads="1"/>
          </p:cNvSpPr>
          <p:nvPr/>
        </p:nvSpPr>
        <p:spPr bwMode="auto">
          <a:xfrm rot="-5400000">
            <a:off x="2937669" y="4018757"/>
            <a:ext cx="409575"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algn="l" eaLnBrk="1" hangingPunct="1"/>
            <a:r>
              <a:rPr lang="fr-BE" altLang="en-US" sz="900" b="1">
                <a:solidFill>
                  <a:srgbClr val="3154A3"/>
                </a:solidFill>
              </a:rPr>
              <a:t>21.6</a:t>
            </a:r>
            <a:endParaRPr lang="en-US" altLang="en-US" sz="900" b="1">
              <a:solidFill>
                <a:srgbClr val="3154A3"/>
              </a:solidFill>
            </a:endParaRPr>
          </a:p>
        </p:txBody>
      </p:sp>
      <p:sp>
        <p:nvSpPr>
          <p:cNvPr id="14348" name="TextBox 69">
            <a:extLst>
              <a:ext uri="{FF2B5EF4-FFF2-40B4-BE49-F238E27FC236}">
                <a16:creationId xmlns:a16="http://schemas.microsoft.com/office/drawing/2014/main" id="{8EE34884-2DFC-A830-8398-9FBDBE89AC61}"/>
              </a:ext>
            </a:extLst>
          </p:cNvPr>
          <p:cNvSpPr txBox="1">
            <a:spLocks noChangeArrowheads="1"/>
          </p:cNvSpPr>
          <p:nvPr/>
        </p:nvSpPr>
        <p:spPr bwMode="auto">
          <a:xfrm rot="-5400000">
            <a:off x="3158331" y="4153694"/>
            <a:ext cx="409575"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algn="l" eaLnBrk="1" hangingPunct="1"/>
            <a:r>
              <a:rPr lang="fr-BE" altLang="en-US" sz="900" b="1">
                <a:solidFill>
                  <a:srgbClr val="3154A3"/>
                </a:solidFill>
              </a:rPr>
              <a:t>16.3</a:t>
            </a:r>
            <a:endParaRPr lang="en-US" altLang="en-US" sz="900" b="1">
              <a:solidFill>
                <a:srgbClr val="3154A3"/>
              </a:solidFill>
            </a:endParaRPr>
          </a:p>
        </p:txBody>
      </p:sp>
      <p:sp>
        <p:nvSpPr>
          <p:cNvPr id="14349" name="TextBox 70">
            <a:extLst>
              <a:ext uri="{FF2B5EF4-FFF2-40B4-BE49-F238E27FC236}">
                <a16:creationId xmlns:a16="http://schemas.microsoft.com/office/drawing/2014/main" id="{40B78616-CE0D-8C79-274F-6493785F3CC7}"/>
              </a:ext>
            </a:extLst>
          </p:cNvPr>
          <p:cNvSpPr txBox="1">
            <a:spLocks noChangeArrowheads="1"/>
          </p:cNvSpPr>
          <p:nvPr/>
        </p:nvSpPr>
        <p:spPr bwMode="auto">
          <a:xfrm rot="-5400000">
            <a:off x="3391694" y="4247357"/>
            <a:ext cx="409575"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algn="l" eaLnBrk="1" hangingPunct="1"/>
            <a:r>
              <a:rPr lang="fr-BE" altLang="en-US" sz="900" b="1">
                <a:solidFill>
                  <a:srgbClr val="3154A3"/>
                </a:solidFill>
              </a:rPr>
              <a:t>11.2</a:t>
            </a:r>
            <a:endParaRPr lang="en-US" altLang="en-US" sz="900" b="1">
              <a:solidFill>
                <a:srgbClr val="3154A3"/>
              </a:solidFill>
            </a:endParaRPr>
          </a:p>
        </p:txBody>
      </p:sp>
      <p:sp>
        <p:nvSpPr>
          <p:cNvPr id="14350" name="TextBox 71">
            <a:extLst>
              <a:ext uri="{FF2B5EF4-FFF2-40B4-BE49-F238E27FC236}">
                <a16:creationId xmlns:a16="http://schemas.microsoft.com/office/drawing/2014/main" id="{63C9EFDB-ABEB-52AE-3E2D-24B11DDD50F3}"/>
              </a:ext>
            </a:extLst>
          </p:cNvPr>
          <p:cNvSpPr txBox="1">
            <a:spLocks noChangeArrowheads="1"/>
          </p:cNvSpPr>
          <p:nvPr/>
        </p:nvSpPr>
        <p:spPr bwMode="auto">
          <a:xfrm rot="-5400000">
            <a:off x="3629819" y="4252119"/>
            <a:ext cx="409575"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algn="l" eaLnBrk="1" hangingPunct="1"/>
            <a:r>
              <a:rPr lang="fr-BE" altLang="en-US" sz="900" b="1">
                <a:solidFill>
                  <a:srgbClr val="3154A3"/>
                </a:solidFill>
              </a:rPr>
              <a:t>10.6</a:t>
            </a:r>
            <a:endParaRPr lang="en-US" altLang="en-US" sz="900" b="1">
              <a:solidFill>
                <a:srgbClr val="3154A3"/>
              </a:solidFill>
            </a:endParaRPr>
          </a:p>
        </p:txBody>
      </p:sp>
      <p:sp>
        <p:nvSpPr>
          <p:cNvPr id="14351" name="TextBox 72">
            <a:extLst>
              <a:ext uri="{FF2B5EF4-FFF2-40B4-BE49-F238E27FC236}">
                <a16:creationId xmlns:a16="http://schemas.microsoft.com/office/drawing/2014/main" id="{620E1145-BD6D-9AFC-AC40-C89FCCEF7CED}"/>
              </a:ext>
            </a:extLst>
          </p:cNvPr>
          <p:cNvSpPr txBox="1">
            <a:spLocks noChangeArrowheads="1"/>
          </p:cNvSpPr>
          <p:nvPr/>
        </p:nvSpPr>
        <p:spPr bwMode="auto">
          <a:xfrm rot="-5400000">
            <a:off x="3863181" y="4247357"/>
            <a:ext cx="409575"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algn="l" eaLnBrk="1" hangingPunct="1"/>
            <a:r>
              <a:rPr lang="fr-BE" altLang="en-US" sz="900" b="1">
                <a:solidFill>
                  <a:srgbClr val="3154A3"/>
                </a:solidFill>
              </a:rPr>
              <a:t>10.5</a:t>
            </a:r>
            <a:endParaRPr lang="en-US" altLang="en-US" sz="900" b="1">
              <a:solidFill>
                <a:srgbClr val="3154A3"/>
              </a:solidFill>
            </a:endParaRPr>
          </a:p>
        </p:txBody>
      </p:sp>
      <p:sp>
        <p:nvSpPr>
          <p:cNvPr id="14352" name="TextBox 73">
            <a:extLst>
              <a:ext uri="{FF2B5EF4-FFF2-40B4-BE49-F238E27FC236}">
                <a16:creationId xmlns:a16="http://schemas.microsoft.com/office/drawing/2014/main" id="{49A30CC3-506B-A81A-651C-CF6AB038A443}"/>
              </a:ext>
            </a:extLst>
          </p:cNvPr>
          <p:cNvSpPr txBox="1">
            <a:spLocks noChangeArrowheads="1"/>
          </p:cNvSpPr>
          <p:nvPr/>
        </p:nvSpPr>
        <p:spPr bwMode="auto">
          <a:xfrm rot="-5400000">
            <a:off x="4101306" y="4252119"/>
            <a:ext cx="409575"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algn="l" eaLnBrk="1" hangingPunct="1"/>
            <a:r>
              <a:rPr lang="fr-BE" altLang="en-US" sz="900" b="1">
                <a:solidFill>
                  <a:srgbClr val="3154A3"/>
                </a:solidFill>
              </a:rPr>
              <a:t>10.3</a:t>
            </a:r>
            <a:endParaRPr lang="en-US" altLang="en-US" sz="900" b="1">
              <a:solidFill>
                <a:srgbClr val="3154A3"/>
              </a:solidFill>
            </a:endParaRPr>
          </a:p>
        </p:txBody>
      </p:sp>
      <p:sp>
        <p:nvSpPr>
          <p:cNvPr id="14353" name="TextBox 74">
            <a:extLst>
              <a:ext uri="{FF2B5EF4-FFF2-40B4-BE49-F238E27FC236}">
                <a16:creationId xmlns:a16="http://schemas.microsoft.com/office/drawing/2014/main" id="{D3D7C887-8177-10E4-31FA-474E5F4432A6}"/>
              </a:ext>
            </a:extLst>
          </p:cNvPr>
          <p:cNvSpPr txBox="1">
            <a:spLocks noChangeArrowheads="1"/>
          </p:cNvSpPr>
          <p:nvPr/>
        </p:nvSpPr>
        <p:spPr bwMode="auto">
          <a:xfrm rot="-5400000">
            <a:off x="4339431" y="4252119"/>
            <a:ext cx="409575"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algn="l" eaLnBrk="1" hangingPunct="1"/>
            <a:r>
              <a:rPr lang="fr-BE" altLang="en-US" sz="900" b="1">
                <a:solidFill>
                  <a:srgbClr val="3154A3"/>
                </a:solidFill>
              </a:rPr>
              <a:t>10.1</a:t>
            </a:r>
            <a:endParaRPr lang="en-US" altLang="en-US" sz="900" b="1">
              <a:solidFill>
                <a:srgbClr val="3154A3"/>
              </a:solidFill>
            </a:endParaRPr>
          </a:p>
        </p:txBody>
      </p:sp>
      <p:sp>
        <p:nvSpPr>
          <p:cNvPr id="14354" name="TextBox 75">
            <a:extLst>
              <a:ext uri="{FF2B5EF4-FFF2-40B4-BE49-F238E27FC236}">
                <a16:creationId xmlns:a16="http://schemas.microsoft.com/office/drawing/2014/main" id="{705399D0-D1ED-7EC8-A18B-190B529E56C7}"/>
              </a:ext>
            </a:extLst>
          </p:cNvPr>
          <p:cNvSpPr txBox="1">
            <a:spLocks noChangeArrowheads="1"/>
          </p:cNvSpPr>
          <p:nvPr/>
        </p:nvSpPr>
        <p:spPr bwMode="auto">
          <a:xfrm rot="-5400000">
            <a:off x="4605338" y="4284663"/>
            <a:ext cx="344487"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algn="l" eaLnBrk="1" hangingPunct="1"/>
            <a:r>
              <a:rPr lang="fr-BE" altLang="en-US" sz="900" b="1">
                <a:solidFill>
                  <a:srgbClr val="3154A3"/>
                </a:solidFill>
              </a:rPr>
              <a:t>9.0</a:t>
            </a:r>
            <a:endParaRPr lang="en-US" altLang="en-US" sz="900" b="1">
              <a:solidFill>
                <a:srgbClr val="3154A3"/>
              </a:solidFill>
            </a:endParaRPr>
          </a:p>
        </p:txBody>
      </p:sp>
      <p:sp>
        <p:nvSpPr>
          <p:cNvPr id="14355" name="TextBox 76">
            <a:extLst>
              <a:ext uri="{FF2B5EF4-FFF2-40B4-BE49-F238E27FC236}">
                <a16:creationId xmlns:a16="http://schemas.microsoft.com/office/drawing/2014/main" id="{4968F330-DFBF-2B4B-0772-9AC9B9CEBBA0}"/>
              </a:ext>
            </a:extLst>
          </p:cNvPr>
          <p:cNvSpPr txBox="1">
            <a:spLocks noChangeArrowheads="1"/>
          </p:cNvSpPr>
          <p:nvPr/>
        </p:nvSpPr>
        <p:spPr bwMode="auto">
          <a:xfrm rot="-5400000">
            <a:off x="4846638" y="4284663"/>
            <a:ext cx="344487"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algn="l" eaLnBrk="1" hangingPunct="1"/>
            <a:r>
              <a:rPr lang="fr-BE" altLang="en-US" sz="900" b="1">
                <a:solidFill>
                  <a:srgbClr val="3154A3"/>
                </a:solidFill>
              </a:rPr>
              <a:t>8.3</a:t>
            </a:r>
            <a:endParaRPr lang="en-US" altLang="en-US" sz="900" b="1">
              <a:solidFill>
                <a:srgbClr val="3154A3"/>
              </a:solidFill>
            </a:endParaRPr>
          </a:p>
        </p:txBody>
      </p:sp>
      <p:sp>
        <p:nvSpPr>
          <p:cNvPr id="14356" name="TextBox 77">
            <a:extLst>
              <a:ext uri="{FF2B5EF4-FFF2-40B4-BE49-F238E27FC236}">
                <a16:creationId xmlns:a16="http://schemas.microsoft.com/office/drawing/2014/main" id="{FB963432-3063-E94C-F2AF-F4AF178CADC8}"/>
              </a:ext>
            </a:extLst>
          </p:cNvPr>
          <p:cNvSpPr txBox="1">
            <a:spLocks noChangeArrowheads="1"/>
          </p:cNvSpPr>
          <p:nvPr/>
        </p:nvSpPr>
        <p:spPr bwMode="auto">
          <a:xfrm rot="-5400000">
            <a:off x="5081588" y="4360863"/>
            <a:ext cx="344487"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algn="l" eaLnBrk="1" hangingPunct="1"/>
            <a:r>
              <a:rPr lang="fr-BE" altLang="en-US" sz="900" b="1">
                <a:solidFill>
                  <a:srgbClr val="3154A3"/>
                </a:solidFill>
              </a:rPr>
              <a:t>7.7</a:t>
            </a:r>
            <a:endParaRPr lang="en-US" altLang="en-US" sz="900" b="1">
              <a:solidFill>
                <a:srgbClr val="3154A3"/>
              </a:solidFill>
            </a:endParaRPr>
          </a:p>
        </p:txBody>
      </p:sp>
      <p:sp>
        <p:nvSpPr>
          <p:cNvPr id="14357" name="TextBox 78">
            <a:extLst>
              <a:ext uri="{FF2B5EF4-FFF2-40B4-BE49-F238E27FC236}">
                <a16:creationId xmlns:a16="http://schemas.microsoft.com/office/drawing/2014/main" id="{E945BCA9-EE36-EE1F-5469-D23D9391760E}"/>
              </a:ext>
            </a:extLst>
          </p:cNvPr>
          <p:cNvSpPr txBox="1">
            <a:spLocks noChangeArrowheads="1"/>
          </p:cNvSpPr>
          <p:nvPr/>
        </p:nvSpPr>
        <p:spPr bwMode="auto">
          <a:xfrm rot="-5400000">
            <a:off x="5314950" y="4395788"/>
            <a:ext cx="344487"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algn="l" eaLnBrk="1" hangingPunct="1"/>
            <a:r>
              <a:rPr lang="fr-BE" altLang="en-US" sz="900" b="1">
                <a:solidFill>
                  <a:srgbClr val="3154A3"/>
                </a:solidFill>
              </a:rPr>
              <a:t>5.4</a:t>
            </a:r>
            <a:endParaRPr lang="en-US" altLang="en-US" sz="900" b="1">
              <a:solidFill>
                <a:srgbClr val="3154A3"/>
              </a:solidFill>
            </a:endParaRPr>
          </a:p>
        </p:txBody>
      </p:sp>
      <p:sp>
        <p:nvSpPr>
          <p:cNvPr id="14358" name="TextBox 79">
            <a:extLst>
              <a:ext uri="{FF2B5EF4-FFF2-40B4-BE49-F238E27FC236}">
                <a16:creationId xmlns:a16="http://schemas.microsoft.com/office/drawing/2014/main" id="{6A4AA111-B5EC-F263-93FC-18356C5A8F10}"/>
              </a:ext>
            </a:extLst>
          </p:cNvPr>
          <p:cNvSpPr txBox="1">
            <a:spLocks noChangeArrowheads="1"/>
          </p:cNvSpPr>
          <p:nvPr/>
        </p:nvSpPr>
        <p:spPr bwMode="auto">
          <a:xfrm rot="-5400000">
            <a:off x="5551488" y="4395788"/>
            <a:ext cx="344487"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algn="l" eaLnBrk="1" hangingPunct="1"/>
            <a:r>
              <a:rPr lang="fr-BE" altLang="en-US" sz="900" b="1">
                <a:solidFill>
                  <a:srgbClr val="3154A3"/>
                </a:solidFill>
              </a:rPr>
              <a:t>5.4</a:t>
            </a:r>
            <a:endParaRPr lang="en-US" altLang="en-US" sz="900" b="1">
              <a:solidFill>
                <a:srgbClr val="3154A3"/>
              </a:solidFill>
            </a:endParaRPr>
          </a:p>
        </p:txBody>
      </p:sp>
      <p:sp>
        <p:nvSpPr>
          <p:cNvPr id="14359" name="TextBox 80">
            <a:extLst>
              <a:ext uri="{FF2B5EF4-FFF2-40B4-BE49-F238E27FC236}">
                <a16:creationId xmlns:a16="http://schemas.microsoft.com/office/drawing/2014/main" id="{3C0F7E74-A0A7-9245-CB28-9B2C34EFBE32}"/>
              </a:ext>
            </a:extLst>
          </p:cNvPr>
          <p:cNvSpPr txBox="1">
            <a:spLocks noChangeArrowheads="1"/>
          </p:cNvSpPr>
          <p:nvPr/>
        </p:nvSpPr>
        <p:spPr bwMode="auto">
          <a:xfrm rot="-5400000">
            <a:off x="5786438" y="4391025"/>
            <a:ext cx="344488"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algn="l" eaLnBrk="1" hangingPunct="1"/>
            <a:r>
              <a:rPr lang="fr-BE" altLang="en-US" sz="900" b="1">
                <a:solidFill>
                  <a:srgbClr val="3154A3"/>
                </a:solidFill>
              </a:rPr>
              <a:t>5.3</a:t>
            </a:r>
            <a:endParaRPr lang="en-US" altLang="en-US" sz="900" b="1">
              <a:solidFill>
                <a:srgbClr val="3154A3"/>
              </a:solidFill>
            </a:endParaRPr>
          </a:p>
        </p:txBody>
      </p:sp>
      <p:sp>
        <p:nvSpPr>
          <p:cNvPr id="14360" name="TextBox 81">
            <a:extLst>
              <a:ext uri="{FF2B5EF4-FFF2-40B4-BE49-F238E27FC236}">
                <a16:creationId xmlns:a16="http://schemas.microsoft.com/office/drawing/2014/main" id="{C52B0307-C423-5F75-51F7-1A242BF9F392}"/>
              </a:ext>
            </a:extLst>
          </p:cNvPr>
          <p:cNvSpPr txBox="1">
            <a:spLocks noChangeArrowheads="1"/>
          </p:cNvSpPr>
          <p:nvPr/>
        </p:nvSpPr>
        <p:spPr bwMode="auto">
          <a:xfrm rot="-5400000">
            <a:off x="6010275" y="4395788"/>
            <a:ext cx="344487"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algn="l" eaLnBrk="1" hangingPunct="1"/>
            <a:r>
              <a:rPr lang="fr-BE" altLang="en-US" sz="900" b="1">
                <a:solidFill>
                  <a:srgbClr val="3154A3"/>
                </a:solidFill>
              </a:rPr>
              <a:t>4.3</a:t>
            </a:r>
            <a:endParaRPr lang="en-US" altLang="en-US" sz="900" b="1">
              <a:solidFill>
                <a:srgbClr val="3154A3"/>
              </a:solidFill>
            </a:endParaRPr>
          </a:p>
        </p:txBody>
      </p:sp>
      <p:sp>
        <p:nvSpPr>
          <p:cNvPr id="14361" name="TextBox 82">
            <a:extLst>
              <a:ext uri="{FF2B5EF4-FFF2-40B4-BE49-F238E27FC236}">
                <a16:creationId xmlns:a16="http://schemas.microsoft.com/office/drawing/2014/main" id="{8B58ABF9-CB1D-FD4A-3392-66DD8E7F144D}"/>
              </a:ext>
            </a:extLst>
          </p:cNvPr>
          <p:cNvSpPr txBox="1">
            <a:spLocks noChangeArrowheads="1"/>
          </p:cNvSpPr>
          <p:nvPr/>
        </p:nvSpPr>
        <p:spPr bwMode="auto">
          <a:xfrm rot="-5400000">
            <a:off x="6257925" y="4403725"/>
            <a:ext cx="344488"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algn="l" eaLnBrk="1" hangingPunct="1"/>
            <a:r>
              <a:rPr lang="fr-BE" altLang="en-US" sz="900" b="1">
                <a:solidFill>
                  <a:srgbClr val="3154A3"/>
                </a:solidFill>
              </a:rPr>
              <a:t>3.4</a:t>
            </a:r>
            <a:endParaRPr lang="en-US" altLang="en-US" sz="900" b="1">
              <a:solidFill>
                <a:srgbClr val="3154A3"/>
              </a:solidFill>
            </a:endParaRPr>
          </a:p>
        </p:txBody>
      </p:sp>
      <p:sp>
        <p:nvSpPr>
          <p:cNvPr id="14362" name="TextBox 83">
            <a:extLst>
              <a:ext uri="{FF2B5EF4-FFF2-40B4-BE49-F238E27FC236}">
                <a16:creationId xmlns:a16="http://schemas.microsoft.com/office/drawing/2014/main" id="{202B6246-1492-EB2A-4CDF-76787D878D43}"/>
              </a:ext>
            </a:extLst>
          </p:cNvPr>
          <p:cNvSpPr txBox="1">
            <a:spLocks noChangeArrowheads="1"/>
          </p:cNvSpPr>
          <p:nvPr/>
        </p:nvSpPr>
        <p:spPr bwMode="auto">
          <a:xfrm rot="-5400000">
            <a:off x="6486525" y="4413250"/>
            <a:ext cx="344488"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algn="l" eaLnBrk="1" hangingPunct="1"/>
            <a:r>
              <a:rPr lang="fr-BE" altLang="en-US" sz="900" b="1">
                <a:solidFill>
                  <a:srgbClr val="3154A3"/>
                </a:solidFill>
              </a:rPr>
              <a:t>2.3</a:t>
            </a:r>
            <a:endParaRPr lang="en-US" altLang="en-US" sz="900" b="1">
              <a:solidFill>
                <a:srgbClr val="3154A3"/>
              </a:solidFill>
            </a:endParaRPr>
          </a:p>
        </p:txBody>
      </p:sp>
      <p:sp>
        <p:nvSpPr>
          <p:cNvPr id="14363" name="TextBox 84">
            <a:extLst>
              <a:ext uri="{FF2B5EF4-FFF2-40B4-BE49-F238E27FC236}">
                <a16:creationId xmlns:a16="http://schemas.microsoft.com/office/drawing/2014/main" id="{D1355FB8-F45D-F829-A753-E07496617985}"/>
              </a:ext>
            </a:extLst>
          </p:cNvPr>
          <p:cNvSpPr txBox="1">
            <a:spLocks noChangeArrowheads="1"/>
          </p:cNvSpPr>
          <p:nvPr/>
        </p:nvSpPr>
        <p:spPr bwMode="auto">
          <a:xfrm rot="-5400000">
            <a:off x="6723063" y="4418013"/>
            <a:ext cx="344487"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algn="l" eaLnBrk="1" hangingPunct="1"/>
            <a:r>
              <a:rPr lang="fr-BE" altLang="en-US" sz="900" b="1">
                <a:solidFill>
                  <a:srgbClr val="3154A3"/>
                </a:solidFill>
              </a:rPr>
              <a:t>2.0</a:t>
            </a:r>
            <a:endParaRPr lang="en-US" altLang="en-US" sz="900" b="1">
              <a:solidFill>
                <a:srgbClr val="3154A3"/>
              </a:solidFill>
            </a:endParaRPr>
          </a:p>
        </p:txBody>
      </p:sp>
      <p:sp>
        <p:nvSpPr>
          <p:cNvPr id="14364" name="TextBox 85">
            <a:extLst>
              <a:ext uri="{FF2B5EF4-FFF2-40B4-BE49-F238E27FC236}">
                <a16:creationId xmlns:a16="http://schemas.microsoft.com/office/drawing/2014/main" id="{CDDC4E6F-8310-29A2-0B16-B87506C90934}"/>
              </a:ext>
            </a:extLst>
          </p:cNvPr>
          <p:cNvSpPr txBox="1">
            <a:spLocks noChangeArrowheads="1"/>
          </p:cNvSpPr>
          <p:nvPr/>
        </p:nvSpPr>
        <p:spPr bwMode="auto">
          <a:xfrm rot="-5400000">
            <a:off x="6958013" y="4427538"/>
            <a:ext cx="344487"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algn="l" eaLnBrk="1" hangingPunct="1"/>
            <a:r>
              <a:rPr lang="fr-BE" altLang="en-US" sz="900" b="1">
                <a:solidFill>
                  <a:srgbClr val="3154A3"/>
                </a:solidFill>
              </a:rPr>
              <a:t>1.3</a:t>
            </a:r>
            <a:endParaRPr lang="en-US" altLang="en-US" sz="900" b="1">
              <a:solidFill>
                <a:srgbClr val="3154A3"/>
              </a:solidFill>
            </a:endParaRPr>
          </a:p>
        </p:txBody>
      </p:sp>
      <p:sp>
        <p:nvSpPr>
          <p:cNvPr id="14365" name="TextBox 86">
            <a:extLst>
              <a:ext uri="{FF2B5EF4-FFF2-40B4-BE49-F238E27FC236}">
                <a16:creationId xmlns:a16="http://schemas.microsoft.com/office/drawing/2014/main" id="{CA97592E-6378-6961-E517-6D5B2801F1CC}"/>
              </a:ext>
            </a:extLst>
          </p:cNvPr>
          <p:cNvSpPr txBox="1">
            <a:spLocks noChangeArrowheads="1"/>
          </p:cNvSpPr>
          <p:nvPr/>
        </p:nvSpPr>
        <p:spPr bwMode="auto">
          <a:xfrm rot="-5400000">
            <a:off x="7200900" y="4427538"/>
            <a:ext cx="344487"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algn="l" eaLnBrk="1" hangingPunct="1"/>
            <a:r>
              <a:rPr lang="fr-BE" altLang="en-US" sz="900" b="1">
                <a:solidFill>
                  <a:srgbClr val="3154A3"/>
                </a:solidFill>
              </a:rPr>
              <a:t>0.8</a:t>
            </a:r>
            <a:endParaRPr lang="en-US" altLang="en-US" sz="900" b="1">
              <a:solidFill>
                <a:srgbClr val="3154A3"/>
              </a:solidFill>
            </a:endParaRPr>
          </a:p>
        </p:txBody>
      </p:sp>
      <p:sp>
        <p:nvSpPr>
          <p:cNvPr id="14366" name="TextBox 87">
            <a:extLst>
              <a:ext uri="{FF2B5EF4-FFF2-40B4-BE49-F238E27FC236}">
                <a16:creationId xmlns:a16="http://schemas.microsoft.com/office/drawing/2014/main" id="{673AE98E-A87D-E1BF-FBF1-C4B368CA67EB}"/>
              </a:ext>
            </a:extLst>
          </p:cNvPr>
          <p:cNvSpPr txBox="1">
            <a:spLocks noChangeArrowheads="1"/>
          </p:cNvSpPr>
          <p:nvPr/>
        </p:nvSpPr>
        <p:spPr bwMode="auto">
          <a:xfrm rot="-5400000">
            <a:off x="7434263" y="4427538"/>
            <a:ext cx="344487"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algn="l" eaLnBrk="1" hangingPunct="1"/>
            <a:r>
              <a:rPr lang="fr-BE" altLang="en-US" sz="900" b="1">
                <a:solidFill>
                  <a:srgbClr val="3154A3"/>
                </a:solidFill>
              </a:rPr>
              <a:t>0.5</a:t>
            </a:r>
            <a:endParaRPr lang="en-US" altLang="en-US" sz="900" b="1">
              <a:solidFill>
                <a:srgbClr val="3154A3"/>
              </a:solidFill>
            </a:endParaRPr>
          </a:p>
        </p:txBody>
      </p:sp>
      <p:sp>
        <p:nvSpPr>
          <p:cNvPr id="14367" name="TextBox 88">
            <a:extLst>
              <a:ext uri="{FF2B5EF4-FFF2-40B4-BE49-F238E27FC236}">
                <a16:creationId xmlns:a16="http://schemas.microsoft.com/office/drawing/2014/main" id="{DA72FD36-823A-4164-A553-E72C2288B0DC}"/>
              </a:ext>
            </a:extLst>
          </p:cNvPr>
          <p:cNvSpPr txBox="1">
            <a:spLocks noChangeArrowheads="1"/>
          </p:cNvSpPr>
          <p:nvPr/>
        </p:nvSpPr>
        <p:spPr bwMode="auto">
          <a:xfrm rot="-5400000">
            <a:off x="7662863" y="4427538"/>
            <a:ext cx="344487"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algn="l" eaLnBrk="1" hangingPunct="1"/>
            <a:r>
              <a:rPr lang="fr-BE" altLang="en-US" sz="900" b="1">
                <a:solidFill>
                  <a:srgbClr val="3154A3"/>
                </a:solidFill>
              </a:rPr>
              <a:t>0.4</a:t>
            </a:r>
            <a:endParaRPr lang="en-US" altLang="en-US" sz="900" b="1">
              <a:solidFill>
                <a:srgbClr val="3154A3"/>
              </a:solidFill>
            </a:endParaRPr>
          </a:p>
        </p:txBody>
      </p:sp>
      <p:sp>
        <p:nvSpPr>
          <p:cNvPr id="14368" name="TextBox 33">
            <a:extLst>
              <a:ext uri="{FF2B5EF4-FFF2-40B4-BE49-F238E27FC236}">
                <a16:creationId xmlns:a16="http://schemas.microsoft.com/office/drawing/2014/main" id="{CA603461-4A64-16DA-7373-024B6F06D534}"/>
              </a:ext>
            </a:extLst>
          </p:cNvPr>
          <p:cNvSpPr txBox="1">
            <a:spLocks noChangeArrowheads="1"/>
          </p:cNvSpPr>
          <p:nvPr/>
        </p:nvSpPr>
        <p:spPr bwMode="auto">
          <a:xfrm rot="-5400000">
            <a:off x="1674812" y="5024438"/>
            <a:ext cx="563563"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r>
              <a:rPr lang="fr-BE" altLang="en-US" sz="900" b="1">
                <a:solidFill>
                  <a:srgbClr val="3154A3"/>
                </a:solidFill>
              </a:rPr>
              <a:t>France</a:t>
            </a:r>
            <a:endParaRPr lang="en-US" altLang="en-US" sz="900" b="1">
              <a:solidFill>
                <a:srgbClr val="3154A3"/>
              </a:solidFill>
            </a:endParaRPr>
          </a:p>
        </p:txBody>
      </p:sp>
      <p:sp>
        <p:nvSpPr>
          <p:cNvPr id="14369" name="TextBox 34">
            <a:extLst>
              <a:ext uri="{FF2B5EF4-FFF2-40B4-BE49-F238E27FC236}">
                <a16:creationId xmlns:a16="http://schemas.microsoft.com/office/drawing/2014/main" id="{4FAAB164-3C54-C85B-8C0C-3A2E78CA2C28}"/>
              </a:ext>
            </a:extLst>
          </p:cNvPr>
          <p:cNvSpPr txBox="1">
            <a:spLocks noChangeArrowheads="1"/>
          </p:cNvSpPr>
          <p:nvPr/>
        </p:nvSpPr>
        <p:spPr bwMode="auto">
          <a:xfrm rot="-5400000">
            <a:off x="2405856" y="4991894"/>
            <a:ext cx="498475"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r>
              <a:rPr lang="fr-BE" altLang="en-US" sz="900" b="1">
                <a:solidFill>
                  <a:srgbClr val="3154A3"/>
                </a:solidFill>
              </a:rPr>
              <a:t>Spain</a:t>
            </a:r>
            <a:endParaRPr lang="en-US" altLang="en-US" sz="900" b="1">
              <a:solidFill>
                <a:srgbClr val="3154A3"/>
              </a:solidFill>
            </a:endParaRPr>
          </a:p>
        </p:txBody>
      </p:sp>
      <p:sp>
        <p:nvSpPr>
          <p:cNvPr id="14370" name="TextBox 35">
            <a:extLst>
              <a:ext uri="{FF2B5EF4-FFF2-40B4-BE49-F238E27FC236}">
                <a16:creationId xmlns:a16="http://schemas.microsoft.com/office/drawing/2014/main" id="{0E86FB66-BBBE-52B5-28AB-2B2A90858654}"/>
              </a:ext>
            </a:extLst>
          </p:cNvPr>
          <p:cNvSpPr txBox="1">
            <a:spLocks noChangeArrowheads="1"/>
          </p:cNvSpPr>
          <p:nvPr/>
        </p:nvSpPr>
        <p:spPr bwMode="auto">
          <a:xfrm rot="-5400000">
            <a:off x="4441825" y="5053013"/>
            <a:ext cx="633413"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r>
              <a:rPr lang="fr-BE" altLang="en-US" sz="900" b="1">
                <a:solidFill>
                  <a:srgbClr val="3154A3"/>
                </a:solidFill>
              </a:rPr>
              <a:t>Sweden	</a:t>
            </a:r>
            <a:endParaRPr lang="en-US" altLang="en-US" sz="900" b="1">
              <a:solidFill>
                <a:srgbClr val="3154A3"/>
              </a:solidFill>
            </a:endParaRPr>
          </a:p>
        </p:txBody>
      </p:sp>
      <p:sp>
        <p:nvSpPr>
          <p:cNvPr id="14371" name="TextBox 37">
            <a:extLst>
              <a:ext uri="{FF2B5EF4-FFF2-40B4-BE49-F238E27FC236}">
                <a16:creationId xmlns:a16="http://schemas.microsoft.com/office/drawing/2014/main" id="{A495270D-F3B3-C29E-3175-472A2F2FB3E3}"/>
              </a:ext>
            </a:extLst>
          </p:cNvPr>
          <p:cNvSpPr txBox="1">
            <a:spLocks noChangeArrowheads="1"/>
          </p:cNvSpPr>
          <p:nvPr/>
        </p:nvSpPr>
        <p:spPr bwMode="auto">
          <a:xfrm rot="-5400000">
            <a:off x="2600325" y="5027613"/>
            <a:ext cx="569913"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r>
              <a:rPr lang="en-US" altLang="en-US" sz="900" b="1">
                <a:solidFill>
                  <a:srgbClr val="3154A3"/>
                </a:solidFill>
              </a:rPr>
              <a:t>Poland</a:t>
            </a:r>
          </a:p>
        </p:txBody>
      </p:sp>
      <p:sp>
        <p:nvSpPr>
          <p:cNvPr id="14372" name="TextBox 38">
            <a:extLst>
              <a:ext uri="{FF2B5EF4-FFF2-40B4-BE49-F238E27FC236}">
                <a16:creationId xmlns:a16="http://schemas.microsoft.com/office/drawing/2014/main" id="{1D44FEFA-B830-F11A-AC56-EAE0D7642C97}"/>
              </a:ext>
            </a:extLst>
          </p:cNvPr>
          <p:cNvSpPr txBox="1">
            <a:spLocks noChangeArrowheads="1"/>
          </p:cNvSpPr>
          <p:nvPr/>
        </p:nvSpPr>
        <p:spPr bwMode="auto">
          <a:xfrm rot="-5400000">
            <a:off x="5659437" y="5040313"/>
            <a:ext cx="595313"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r>
              <a:rPr lang="fr-BE" altLang="en-US" sz="900" b="1">
                <a:solidFill>
                  <a:srgbClr val="3154A3"/>
                </a:solidFill>
              </a:rPr>
              <a:t>Finland</a:t>
            </a:r>
            <a:endParaRPr lang="en-US" altLang="en-US" sz="900" b="1">
              <a:solidFill>
                <a:srgbClr val="3154A3"/>
              </a:solidFill>
            </a:endParaRPr>
          </a:p>
        </p:txBody>
      </p:sp>
      <p:sp>
        <p:nvSpPr>
          <p:cNvPr id="14373" name="TextBox 39">
            <a:extLst>
              <a:ext uri="{FF2B5EF4-FFF2-40B4-BE49-F238E27FC236}">
                <a16:creationId xmlns:a16="http://schemas.microsoft.com/office/drawing/2014/main" id="{CBED86B8-66EE-EF71-F526-29B376472CB0}"/>
              </a:ext>
            </a:extLst>
          </p:cNvPr>
          <p:cNvSpPr txBox="1">
            <a:spLocks noChangeArrowheads="1"/>
          </p:cNvSpPr>
          <p:nvPr/>
        </p:nvSpPr>
        <p:spPr bwMode="auto">
          <a:xfrm rot="-5400000">
            <a:off x="2193925" y="4965700"/>
            <a:ext cx="446088"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r>
              <a:rPr lang="fr-BE" altLang="en-US" sz="900" b="1">
                <a:solidFill>
                  <a:srgbClr val="3154A3"/>
                </a:solidFill>
              </a:rPr>
              <a:t>Italy</a:t>
            </a:r>
            <a:endParaRPr lang="en-US" altLang="en-US" sz="900" b="1">
              <a:solidFill>
                <a:srgbClr val="3154A3"/>
              </a:solidFill>
            </a:endParaRPr>
          </a:p>
        </p:txBody>
      </p:sp>
      <p:sp>
        <p:nvSpPr>
          <p:cNvPr id="14374" name="TextBox 40">
            <a:extLst>
              <a:ext uri="{FF2B5EF4-FFF2-40B4-BE49-F238E27FC236}">
                <a16:creationId xmlns:a16="http://schemas.microsoft.com/office/drawing/2014/main" id="{DF115AAB-0A90-442A-D362-D652CAA9855F}"/>
              </a:ext>
            </a:extLst>
          </p:cNvPr>
          <p:cNvSpPr txBox="1">
            <a:spLocks noChangeArrowheads="1"/>
          </p:cNvSpPr>
          <p:nvPr/>
        </p:nvSpPr>
        <p:spPr bwMode="auto">
          <a:xfrm rot="-5400000">
            <a:off x="1599407" y="5314156"/>
            <a:ext cx="1143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r>
              <a:rPr lang="fr-BE" altLang="en-US" sz="900" b="1">
                <a:solidFill>
                  <a:srgbClr val="3154A3"/>
                </a:solidFill>
              </a:rPr>
              <a:t>United Kingdom</a:t>
            </a:r>
            <a:endParaRPr lang="en-US" altLang="en-US" sz="900" b="1">
              <a:solidFill>
                <a:srgbClr val="3154A3"/>
              </a:solidFill>
            </a:endParaRPr>
          </a:p>
        </p:txBody>
      </p:sp>
      <p:sp>
        <p:nvSpPr>
          <p:cNvPr id="14375" name="TextBox 41">
            <a:extLst>
              <a:ext uri="{FF2B5EF4-FFF2-40B4-BE49-F238E27FC236}">
                <a16:creationId xmlns:a16="http://schemas.microsoft.com/office/drawing/2014/main" id="{1889B136-407D-20A9-8981-1BBCD07E423A}"/>
              </a:ext>
            </a:extLst>
          </p:cNvPr>
          <p:cNvSpPr txBox="1">
            <a:spLocks noChangeArrowheads="1"/>
          </p:cNvSpPr>
          <p:nvPr/>
        </p:nvSpPr>
        <p:spPr bwMode="auto">
          <a:xfrm rot="-5400000">
            <a:off x="2599531" y="5242719"/>
            <a:ext cx="1000125"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r>
              <a:rPr lang="fr-BE" altLang="en-US" sz="900" b="1">
                <a:solidFill>
                  <a:srgbClr val="3154A3"/>
                </a:solidFill>
              </a:rPr>
              <a:t>Romania</a:t>
            </a:r>
            <a:endParaRPr lang="en-US" altLang="en-US" sz="900" b="1">
              <a:solidFill>
                <a:srgbClr val="3154A3"/>
              </a:solidFill>
            </a:endParaRPr>
          </a:p>
        </p:txBody>
      </p:sp>
      <p:sp>
        <p:nvSpPr>
          <p:cNvPr id="14376" name="TextBox 42">
            <a:extLst>
              <a:ext uri="{FF2B5EF4-FFF2-40B4-BE49-F238E27FC236}">
                <a16:creationId xmlns:a16="http://schemas.microsoft.com/office/drawing/2014/main" id="{E0D799D8-6FDB-481C-F31F-FA9967B13FFD}"/>
              </a:ext>
            </a:extLst>
          </p:cNvPr>
          <p:cNvSpPr txBox="1">
            <a:spLocks noChangeArrowheads="1"/>
          </p:cNvSpPr>
          <p:nvPr/>
        </p:nvSpPr>
        <p:spPr bwMode="auto">
          <a:xfrm rot="-5400000">
            <a:off x="3206750" y="5135563"/>
            <a:ext cx="785813"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r>
              <a:rPr lang="fr-BE" altLang="en-US" sz="900" b="1">
                <a:solidFill>
                  <a:srgbClr val="3154A3"/>
                </a:solidFill>
              </a:rPr>
              <a:t>Greece</a:t>
            </a:r>
            <a:endParaRPr lang="en-US" altLang="en-US" sz="900" b="1">
              <a:solidFill>
                <a:srgbClr val="3154A3"/>
              </a:solidFill>
            </a:endParaRPr>
          </a:p>
        </p:txBody>
      </p:sp>
      <p:sp>
        <p:nvSpPr>
          <p:cNvPr id="14377" name="TextBox 43">
            <a:extLst>
              <a:ext uri="{FF2B5EF4-FFF2-40B4-BE49-F238E27FC236}">
                <a16:creationId xmlns:a16="http://schemas.microsoft.com/office/drawing/2014/main" id="{273FB141-6DA8-BC8C-4D1F-30B48F1A642B}"/>
              </a:ext>
            </a:extLst>
          </p:cNvPr>
          <p:cNvSpPr txBox="1">
            <a:spLocks noChangeArrowheads="1"/>
          </p:cNvSpPr>
          <p:nvPr/>
        </p:nvSpPr>
        <p:spPr bwMode="auto">
          <a:xfrm rot="-5400000">
            <a:off x="4810125" y="5175250"/>
            <a:ext cx="865188"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r>
              <a:rPr lang="fr-BE" altLang="en-US" sz="900" b="1">
                <a:solidFill>
                  <a:srgbClr val="3154A3"/>
                </a:solidFill>
              </a:rPr>
              <a:t>Bulgaria</a:t>
            </a:r>
            <a:endParaRPr lang="en-US" altLang="en-US" sz="900" b="1">
              <a:solidFill>
                <a:srgbClr val="3154A3"/>
              </a:solidFill>
            </a:endParaRPr>
          </a:p>
        </p:txBody>
      </p:sp>
      <p:sp>
        <p:nvSpPr>
          <p:cNvPr id="14378" name="TextBox 44">
            <a:extLst>
              <a:ext uri="{FF2B5EF4-FFF2-40B4-BE49-F238E27FC236}">
                <a16:creationId xmlns:a16="http://schemas.microsoft.com/office/drawing/2014/main" id="{C613E21E-9E49-C523-E5C6-5AE191E193D0}"/>
              </a:ext>
            </a:extLst>
          </p:cNvPr>
          <p:cNvSpPr txBox="1">
            <a:spLocks noChangeArrowheads="1"/>
          </p:cNvSpPr>
          <p:nvPr/>
        </p:nvSpPr>
        <p:spPr bwMode="auto">
          <a:xfrm rot="-5400000">
            <a:off x="4096544" y="5174456"/>
            <a:ext cx="863600"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r>
              <a:rPr lang="fr-BE" altLang="en-US" sz="900" b="1">
                <a:solidFill>
                  <a:srgbClr val="3154A3"/>
                </a:solidFill>
              </a:rPr>
              <a:t>Hungary</a:t>
            </a:r>
            <a:endParaRPr lang="en-US" altLang="en-US" sz="900" b="1">
              <a:solidFill>
                <a:srgbClr val="3154A3"/>
              </a:solidFill>
            </a:endParaRPr>
          </a:p>
        </p:txBody>
      </p:sp>
      <p:sp>
        <p:nvSpPr>
          <p:cNvPr id="14379" name="TextBox 45">
            <a:extLst>
              <a:ext uri="{FF2B5EF4-FFF2-40B4-BE49-F238E27FC236}">
                <a16:creationId xmlns:a16="http://schemas.microsoft.com/office/drawing/2014/main" id="{A415E67A-221A-CAFA-48D0-8A5831FCE87E}"/>
              </a:ext>
            </a:extLst>
          </p:cNvPr>
          <p:cNvSpPr txBox="1">
            <a:spLocks noChangeArrowheads="1"/>
          </p:cNvSpPr>
          <p:nvPr/>
        </p:nvSpPr>
        <p:spPr bwMode="auto">
          <a:xfrm rot="-5400000">
            <a:off x="3206750" y="5349875"/>
            <a:ext cx="1214438"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r>
              <a:rPr lang="fr-BE" altLang="en-US" sz="900" b="1">
                <a:solidFill>
                  <a:srgbClr val="3154A3"/>
                </a:solidFill>
              </a:rPr>
              <a:t>Portugal</a:t>
            </a:r>
            <a:endParaRPr lang="en-US" altLang="en-US" sz="900" b="1">
              <a:solidFill>
                <a:srgbClr val="3154A3"/>
              </a:solidFill>
            </a:endParaRPr>
          </a:p>
        </p:txBody>
      </p:sp>
      <p:sp>
        <p:nvSpPr>
          <p:cNvPr id="14380" name="TextBox 46">
            <a:extLst>
              <a:ext uri="{FF2B5EF4-FFF2-40B4-BE49-F238E27FC236}">
                <a16:creationId xmlns:a16="http://schemas.microsoft.com/office/drawing/2014/main" id="{5AD1205B-3059-E03E-36EF-30B85BE54C3F}"/>
              </a:ext>
            </a:extLst>
          </p:cNvPr>
          <p:cNvSpPr txBox="1">
            <a:spLocks noChangeArrowheads="1"/>
          </p:cNvSpPr>
          <p:nvPr/>
        </p:nvSpPr>
        <p:spPr bwMode="auto">
          <a:xfrm rot="-5400000">
            <a:off x="4511675" y="5243513"/>
            <a:ext cx="1001713"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r>
              <a:rPr lang="fr-BE" altLang="en-US" sz="900" b="1">
                <a:solidFill>
                  <a:srgbClr val="3154A3"/>
                </a:solidFill>
              </a:rPr>
              <a:t>Austria</a:t>
            </a:r>
            <a:endParaRPr lang="en-US" altLang="en-US" sz="900" b="1">
              <a:solidFill>
                <a:srgbClr val="3154A3"/>
              </a:solidFill>
            </a:endParaRPr>
          </a:p>
        </p:txBody>
      </p:sp>
      <p:sp>
        <p:nvSpPr>
          <p:cNvPr id="14381" name="TextBox 47">
            <a:extLst>
              <a:ext uri="{FF2B5EF4-FFF2-40B4-BE49-F238E27FC236}">
                <a16:creationId xmlns:a16="http://schemas.microsoft.com/office/drawing/2014/main" id="{0363AC1B-0B39-214E-6087-BF7E8D7EACC7}"/>
              </a:ext>
            </a:extLst>
          </p:cNvPr>
          <p:cNvSpPr txBox="1">
            <a:spLocks noChangeArrowheads="1"/>
          </p:cNvSpPr>
          <p:nvPr/>
        </p:nvSpPr>
        <p:spPr bwMode="auto">
          <a:xfrm rot="-5400000">
            <a:off x="3706813" y="5349875"/>
            <a:ext cx="1214438"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r>
              <a:rPr lang="en-US" altLang="en-US" sz="900" b="1">
                <a:solidFill>
                  <a:srgbClr val="3154A3"/>
                </a:solidFill>
              </a:rPr>
              <a:t>Czech Republic</a:t>
            </a:r>
          </a:p>
        </p:txBody>
      </p:sp>
      <p:sp>
        <p:nvSpPr>
          <p:cNvPr id="14382" name="TextBox 48">
            <a:extLst>
              <a:ext uri="{FF2B5EF4-FFF2-40B4-BE49-F238E27FC236}">
                <a16:creationId xmlns:a16="http://schemas.microsoft.com/office/drawing/2014/main" id="{E3464726-A42C-A91E-215D-4A72C0DBCE64}"/>
              </a:ext>
            </a:extLst>
          </p:cNvPr>
          <p:cNvSpPr txBox="1">
            <a:spLocks noChangeArrowheads="1"/>
          </p:cNvSpPr>
          <p:nvPr/>
        </p:nvSpPr>
        <p:spPr bwMode="auto">
          <a:xfrm rot="-5400000">
            <a:off x="5736432" y="5177631"/>
            <a:ext cx="86995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r>
              <a:rPr lang="fr-BE" altLang="en-US" sz="900" b="1">
                <a:solidFill>
                  <a:srgbClr val="3154A3"/>
                </a:solidFill>
              </a:rPr>
              <a:t>Ireland</a:t>
            </a:r>
            <a:endParaRPr lang="en-US" altLang="en-US" sz="900" b="1">
              <a:solidFill>
                <a:srgbClr val="3154A3"/>
              </a:solidFill>
            </a:endParaRPr>
          </a:p>
        </p:txBody>
      </p:sp>
      <p:sp>
        <p:nvSpPr>
          <p:cNvPr id="14383" name="TextBox 49">
            <a:extLst>
              <a:ext uri="{FF2B5EF4-FFF2-40B4-BE49-F238E27FC236}">
                <a16:creationId xmlns:a16="http://schemas.microsoft.com/office/drawing/2014/main" id="{6D422C36-6189-7FBD-2BF2-616030B357A6}"/>
              </a:ext>
            </a:extLst>
          </p:cNvPr>
          <p:cNvSpPr txBox="1">
            <a:spLocks noChangeArrowheads="1"/>
          </p:cNvSpPr>
          <p:nvPr/>
        </p:nvSpPr>
        <p:spPr bwMode="auto">
          <a:xfrm rot="-5400000">
            <a:off x="5873750" y="5284788"/>
            <a:ext cx="1084263"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r>
              <a:rPr lang="fr-BE" altLang="en-US" sz="900" b="1">
                <a:solidFill>
                  <a:srgbClr val="3154A3"/>
                </a:solidFill>
              </a:rPr>
              <a:t>Lithuania</a:t>
            </a:r>
            <a:endParaRPr lang="en-US" altLang="en-US" sz="900" b="1">
              <a:solidFill>
                <a:srgbClr val="3154A3"/>
              </a:solidFill>
            </a:endParaRPr>
          </a:p>
        </p:txBody>
      </p:sp>
      <p:sp>
        <p:nvSpPr>
          <p:cNvPr id="14384" name="TextBox 50">
            <a:extLst>
              <a:ext uri="{FF2B5EF4-FFF2-40B4-BE49-F238E27FC236}">
                <a16:creationId xmlns:a16="http://schemas.microsoft.com/office/drawing/2014/main" id="{0ADBD75A-C4D2-42FF-9A81-BB3E86B987B0}"/>
              </a:ext>
            </a:extLst>
          </p:cNvPr>
          <p:cNvSpPr txBox="1">
            <a:spLocks noChangeArrowheads="1"/>
          </p:cNvSpPr>
          <p:nvPr/>
        </p:nvSpPr>
        <p:spPr bwMode="auto">
          <a:xfrm rot="-5400000">
            <a:off x="6303169" y="5110956"/>
            <a:ext cx="736600"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r>
              <a:rPr lang="fr-BE" altLang="en-US" sz="900" b="1">
                <a:solidFill>
                  <a:srgbClr val="3154A3"/>
                </a:solidFill>
              </a:rPr>
              <a:t>Latvia</a:t>
            </a:r>
            <a:endParaRPr lang="en-US" altLang="en-US" sz="900" b="1">
              <a:solidFill>
                <a:srgbClr val="3154A3"/>
              </a:solidFill>
            </a:endParaRPr>
          </a:p>
        </p:txBody>
      </p:sp>
      <p:sp>
        <p:nvSpPr>
          <p:cNvPr id="14385" name="TextBox 51">
            <a:extLst>
              <a:ext uri="{FF2B5EF4-FFF2-40B4-BE49-F238E27FC236}">
                <a16:creationId xmlns:a16="http://schemas.microsoft.com/office/drawing/2014/main" id="{217A60CA-820D-2921-58CB-C689172AE610}"/>
              </a:ext>
            </a:extLst>
          </p:cNvPr>
          <p:cNvSpPr txBox="1">
            <a:spLocks noChangeArrowheads="1"/>
          </p:cNvSpPr>
          <p:nvPr/>
        </p:nvSpPr>
        <p:spPr bwMode="auto">
          <a:xfrm rot="-5400000">
            <a:off x="5349082" y="5136356"/>
            <a:ext cx="7874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r>
              <a:rPr lang="fr-BE" altLang="en-US" sz="900" b="1">
                <a:solidFill>
                  <a:srgbClr val="3154A3"/>
                </a:solidFill>
              </a:rPr>
              <a:t>Slovakia</a:t>
            </a:r>
            <a:endParaRPr lang="en-US" altLang="en-US" sz="900" b="1">
              <a:solidFill>
                <a:srgbClr val="3154A3"/>
              </a:solidFill>
            </a:endParaRPr>
          </a:p>
        </p:txBody>
      </p:sp>
      <p:sp>
        <p:nvSpPr>
          <p:cNvPr id="14386" name="TextBox 52">
            <a:extLst>
              <a:ext uri="{FF2B5EF4-FFF2-40B4-BE49-F238E27FC236}">
                <a16:creationId xmlns:a16="http://schemas.microsoft.com/office/drawing/2014/main" id="{2A47546D-80C0-F095-D483-481C477C672C}"/>
              </a:ext>
            </a:extLst>
          </p:cNvPr>
          <p:cNvSpPr txBox="1">
            <a:spLocks noChangeArrowheads="1"/>
          </p:cNvSpPr>
          <p:nvPr/>
        </p:nvSpPr>
        <p:spPr bwMode="auto">
          <a:xfrm rot="-5400000">
            <a:off x="6788150" y="5070475"/>
            <a:ext cx="655638"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r>
              <a:rPr lang="fr-BE" altLang="en-US" sz="900" b="1">
                <a:solidFill>
                  <a:srgbClr val="3154A3"/>
                </a:solidFill>
              </a:rPr>
              <a:t>Estonia</a:t>
            </a:r>
            <a:endParaRPr lang="en-US" altLang="en-US" sz="900" b="1">
              <a:solidFill>
                <a:srgbClr val="3154A3"/>
              </a:solidFill>
            </a:endParaRPr>
          </a:p>
        </p:txBody>
      </p:sp>
      <p:sp>
        <p:nvSpPr>
          <p:cNvPr id="14387" name="TextBox 53">
            <a:extLst>
              <a:ext uri="{FF2B5EF4-FFF2-40B4-BE49-F238E27FC236}">
                <a16:creationId xmlns:a16="http://schemas.microsoft.com/office/drawing/2014/main" id="{C3FA63B6-E28D-2163-03DA-F3DB9883F7A0}"/>
              </a:ext>
            </a:extLst>
          </p:cNvPr>
          <p:cNvSpPr txBox="1">
            <a:spLocks noChangeArrowheads="1"/>
          </p:cNvSpPr>
          <p:nvPr/>
        </p:nvSpPr>
        <p:spPr bwMode="auto">
          <a:xfrm rot="-5400000">
            <a:off x="5170487" y="5100638"/>
            <a:ext cx="715963"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r>
              <a:rPr lang="fr-BE" altLang="en-US" sz="900" b="1">
                <a:solidFill>
                  <a:srgbClr val="3154A3"/>
                </a:solidFill>
              </a:rPr>
              <a:t>Denmark</a:t>
            </a:r>
            <a:endParaRPr lang="en-US" altLang="en-US" sz="900" b="1">
              <a:solidFill>
                <a:srgbClr val="3154A3"/>
              </a:solidFill>
            </a:endParaRPr>
          </a:p>
        </p:txBody>
      </p:sp>
      <p:sp>
        <p:nvSpPr>
          <p:cNvPr id="14388" name="TextBox 54">
            <a:extLst>
              <a:ext uri="{FF2B5EF4-FFF2-40B4-BE49-F238E27FC236}">
                <a16:creationId xmlns:a16="http://schemas.microsoft.com/office/drawing/2014/main" id="{17399AD6-47DE-8913-0601-8B211C44BC90}"/>
              </a:ext>
            </a:extLst>
          </p:cNvPr>
          <p:cNvSpPr txBox="1">
            <a:spLocks noChangeArrowheads="1"/>
          </p:cNvSpPr>
          <p:nvPr/>
        </p:nvSpPr>
        <p:spPr bwMode="auto">
          <a:xfrm rot="-5400000">
            <a:off x="2928144" y="5177631"/>
            <a:ext cx="869950"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r>
              <a:rPr lang="fr-BE" altLang="en-US" sz="900" b="1">
                <a:solidFill>
                  <a:srgbClr val="3154A3"/>
                </a:solidFill>
              </a:rPr>
              <a:t>Netherlands</a:t>
            </a:r>
            <a:endParaRPr lang="en-US" altLang="en-US" sz="900" b="1">
              <a:solidFill>
                <a:srgbClr val="3154A3"/>
              </a:solidFill>
            </a:endParaRPr>
          </a:p>
        </p:txBody>
      </p:sp>
      <p:sp>
        <p:nvSpPr>
          <p:cNvPr id="14389" name="TextBox 55">
            <a:extLst>
              <a:ext uri="{FF2B5EF4-FFF2-40B4-BE49-F238E27FC236}">
                <a16:creationId xmlns:a16="http://schemas.microsoft.com/office/drawing/2014/main" id="{476B946F-1C36-DFF6-307F-5A8EA50BB529}"/>
              </a:ext>
            </a:extLst>
          </p:cNvPr>
          <p:cNvSpPr txBox="1">
            <a:spLocks noChangeArrowheads="1"/>
          </p:cNvSpPr>
          <p:nvPr/>
        </p:nvSpPr>
        <p:spPr bwMode="auto">
          <a:xfrm rot="-5400000">
            <a:off x="3634582" y="5136356"/>
            <a:ext cx="7874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r>
              <a:rPr lang="fr-BE" altLang="en-US" sz="900" b="1">
                <a:solidFill>
                  <a:srgbClr val="3154A3"/>
                </a:solidFill>
              </a:rPr>
              <a:t>Belgium</a:t>
            </a:r>
            <a:endParaRPr lang="en-US" altLang="en-US" sz="900" b="1">
              <a:solidFill>
                <a:srgbClr val="3154A3"/>
              </a:solidFill>
            </a:endParaRPr>
          </a:p>
        </p:txBody>
      </p:sp>
      <p:sp>
        <p:nvSpPr>
          <p:cNvPr id="14390" name="TextBox 56">
            <a:extLst>
              <a:ext uri="{FF2B5EF4-FFF2-40B4-BE49-F238E27FC236}">
                <a16:creationId xmlns:a16="http://schemas.microsoft.com/office/drawing/2014/main" id="{4ACAEA33-6B95-7F3F-45A6-A505C83112FA}"/>
              </a:ext>
            </a:extLst>
          </p:cNvPr>
          <p:cNvSpPr txBox="1">
            <a:spLocks noChangeArrowheads="1"/>
          </p:cNvSpPr>
          <p:nvPr/>
        </p:nvSpPr>
        <p:spPr bwMode="auto">
          <a:xfrm rot="-5400000">
            <a:off x="6382544" y="5245894"/>
            <a:ext cx="1006475"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r>
              <a:rPr lang="fr-BE" altLang="en-US" sz="900" b="1">
                <a:solidFill>
                  <a:srgbClr val="3154A3"/>
                </a:solidFill>
              </a:rPr>
              <a:t>Slovenia</a:t>
            </a:r>
            <a:endParaRPr lang="en-US" altLang="en-US" sz="900" b="1">
              <a:solidFill>
                <a:srgbClr val="3154A3"/>
              </a:solidFill>
            </a:endParaRPr>
          </a:p>
        </p:txBody>
      </p:sp>
      <p:sp>
        <p:nvSpPr>
          <p:cNvPr id="14391" name="TextBox 57">
            <a:extLst>
              <a:ext uri="{FF2B5EF4-FFF2-40B4-BE49-F238E27FC236}">
                <a16:creationId xmlns:a16="http://schemas.microsoft.com/office/drawing/2014/main" id="{CC0539EE-B13D-5558-7B95-147E26EDDA67}"/>
              </a:ext>
            </a:extLst>
          </p:cNvPr>
          <p:cNvSpPr txBox="1">
            <a:spLocks noChangeArrowheads="1"/>
          </p:cNvSpPr>
          <p:nvPr/>
        </p:nvSpPr>
        <p:spPr bwMode="auto">
          <a:xfrm rot="-5400000">
            <a:off x="6862762" y="5243513"/>
            <a:ext cx="1001713"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r>
              <a:rPr lang="fr-BE" altLang="en-US" sz="900" b="1">
                <a:solidFill>
                  <a:srgbClr val="3154A3"/>
                </a:solidFill>
              </a:rPr>
              <a:t>Cyprus</a:t>
            </a:r>
            <a:endParaRPr lang="en-US" altLang="en-US" sz="900" b="1">
              <a:solidFill>
                <a:srgbClr val="3154A3"/>
              </a:solidFill>
            </a:endParaRPr>
          </a:p>
        </p:txBody>
      </p:sp>
      <p:sp>
        <p:nvSpPr>
          <p:cNvPr id="14392" name="TextBox 58">
            <a:extLst>
              <a:ext uri="{FF2B5EF4-FFF2-40B4-BE49-F238E27FC236}">
                <a16:creationId xmlns:a16="http://schemas.microsoft.com/office/drawing/2014/main" id="{C9298664-40D5-0F61-6BC3-8E3F18E6F4CD}"/>
              </a:ext>
            </a:extLst>
          </p:cNvPr>
          <p:cNvSpPr txBox="1">
            <a:spLocks noChangeArrowheads="1"/>
          </p:cNvSpPr>
          <p:nvPr/>
        </p:nvSpPr>
        <p:spPr bwMode="auto">
          <a:xfrm rot="-5400000">
            <a:off x="7160419" y="5174456"/>
            <a:ext cx="863600"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r>
              <a:rPr lang="fr-BE" altLang="en-US" sz="900" b="1">
                <a:solidFill>
                  <a:srgbClr val="3154A3"/>
                </a:solidFill>
              </a:rPr>
              <a:t>Luxemburg</a:t>
            </a:r>
            <a:endParaRPr lang="en-US" altLang="en-US" sz="900" b="1">
              <a:solidFill>
                <a:srgbClr val="3154A3"/>
              </a:solidFill>
            </a:endParaRPr>
          </a:p>
        </p:txBody>
      </p:sp>
      <p:sp>
        <p:nvSpPr>
          <p:cNvPr id="14393" name="TextBox 59">
            <a:extLst>
              <a:ext uri="{FF2B5EF4-FFF2-40B4-BE49-F238E27FC236}">
                <a16:creationId xmlns:a16="http://schemas.microsoft.com/office/drawing/2014/main" id="{682A40BF-BF02-A67C-62BD-A6897098D237}"/>
              </a:ext>
            </a:extLst>
          </p:cNvPr>
          <p:cNvSpPr txBox="1">
            <a:spLocks noChangeArrowheads="1"/>
          </p:cNvSpPr>
          <p:nvPr/>
        </p:nvSpPr>
        <p:spPr bwMode="auto">
          <a:xfrm rot="-5400000">
            <a:off x="7385050" y="5172075"/>
            <a:ext cx="858838"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r>
              <a:rPr lang="fr-BE" altLang="en-US" sz="900" b="1">
                <a:solidFill>
                  <a:srgbClr val="3154A3"/>
                </a:solidFill>
              </a:rPr>
              <a:t>Malta</a:t>
            </a:r>
            <a:endParaRPr lang="en-US" altLang="en-US" sz="900" b="1">
              <a:solidFill>
                <a:srgbClr val="3154A3"/>
              </a:solidFill>
            </a:endParaRPr>
          </a:p>
        </p:txBody>
      </p:sp>
      <p:sp>
        <p:nvSpPr>
          <p:cNvPr id="14394" name="TextBox 36">
            <a:extLst>
              <a:ext uri="{FF2B5EF4-FFF2-40B4-BE49-F238E27FC236}">
                <a16:creationId xmlns:a16="http://schemas.microsoft.com/office/drawing/2014/main" id="{6BA3A16E-1E29-F6BD-7484-6F798F752296}"/>
              </a:ext>
            </a:extLst>
          </p:cNvPr>
          <p:cNvSpPr txBox="1">
            <a:spLocks noChangeArrowheads="1"/>
          </p:cNvSpPr>
          <p:nvPr/>
        </p:nvSpPr>
        <p:spPr bwMode="auto">
          <a:xfrm rot="-5400000">
            <a:off x="1400175" y="5084763"/>
            <a:ext cx="684213"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r>
              <a:rPr lang="fr-BE" altLang="en-US" sz="900" b="1">
                <a:solidFill>
                  <a:srgbClr val="3154A3"/>
                </a:solidFill>
              </a:rPr>
              <a:t>Germany</a:t>
            </a:r>
            <a:endParaRPr lang="en-US" altLang="en-US" sz="900" b="1">
              <a:solidFill>
                <a:srgbClr val="3154A3"/>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2" name="Rectangle 144">
            <a:extLst>
              <a:ext uri="{FF2B5EF4-FFF2-40B4-BE49-F238E27FC236}">
                <a16:creationId xmlns:a16="http://schemas.microsoft.com/office/drawing/2014/main" id="{04ACE8C4-4D61-6FD7-1A20-8D7AC38236CE}"/>
              </a:ext>
            </a:extLst>
          </p:cNvPr>
          <p:cNvSpPr>
            <a:spLocks noChangeArrowheads="1"/>
          </p:cNvSpPr>
          <p:nvPr/>
        </p:nvSpPr>
        <p:spPr bwMode="auto">
          <a:xfrm>
            <a:off x="6499225" y="5002213"/>
            <a:ext cx="1666875" cy="277812"/>
          </a:xfrm>
          <a:prstGeom prst="rect">
            <a:avLst/>
          </a:prstGeom>
          <a:gradFill rotWithShape="0">
            <a:gsLst>
              <a:gs pos="0">
                <a:srgbClr val="0093D3"/>
              </a:gs>
              <a:gs pos="100000">
                <a:srgbClr val="E2F3FA"/>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algn="l" eaLnBrk="1" hangingPunct="1">
              <a:spcBef>
                <a:spcPct val="20000"/>
              </a:spcBef>
            </a:pPr>
            <a:r>
              <a:rPr lang="en-GB" altLang="en-US" sz="1000" b="1">
                <a:solidFill>
                  <a:schemeClr val="bg1"/>
                </a:solidFill>
                <a:latin typeface="Verdana" panose="020B0604030504040204" pitchFamily="34" charset="0"/>
              </a:rPr>
              <a:t>United Kingdom</a:t>
            </a:r>
            <a:endParaRPr lang="en-US" altLang="en-US" sz="1000" b="1">
              <a:solidFill>
                <a:schemeClr val="bg1"/>
              </a:solidFill>
              <a:latin typeface="Verdana" panose="020B0604030504040204" pitchFamily="34" charset="0"/>
            </a:endParaRPr>
          </a:p>
        </p:txBody>
      </p:sp>
      <p:sp>
        <p:nvSpPr>
          <p:cNvPr id="15363" name="Rectangle 2">
            <a:extLst>
              <a:ext uri="{FF2B5EF4-FFF2-40B4-BE49-F238E27FC236}">
                <a16:creationId xmlns:a16="http://schemas.microsoft.com/office/drawing/2014/main" id="{DA260724-3BF0-1255-906B-38AF57094789}"/>
              </a:ext>
            </a:extLst>
          </p:cNvPr>
          <p:cNvSpPr>
            <a:spLocks noGrp="1" noChangeArrowheads="1"/>
          </p:cNvSpPr>
          <p:nvPr>
            <p:ph type="title"/>
          </p:nvPr>
        </p:nvSpPr>
        <p:spPr/>
        <p:txBody>
          <a:bodyPr/>
          <a:lstStyle/>
          <a:p>
            <a:pPr eaLnBrk="1" hangingPunct="1"/>
            <a:r>
              <a:rPr lang="en-GB" altLang="en-US"/>
              <a:t>The European Parliament – voice of the people</a:t>
            </a:r>
            <a:endParaRPr lang="en-US" altLang="en-US"/>
          </a:p>
        </p:txBody>
      </p:sp>
      <p:sp>
        <p:nvSpPr>
          <p:cNvPr id="15364" name="Rectangle 116">
            <a:extLst>
              <a:ext uri="{FF2B5EF4-FFF2-40B4-BE49-F238E27FC236}">
                <a16:creationId xmlns:a16="http://schemas.microsoft.com/office/drawing/2014/main" id="{3E020254-3A0A-4604-2F9B-AEB6F49ADA65}"/>
              </a:ext>
            </a:extLst>
          </p:cNvPr>
          <p:cNvSpPr>
            <a:spLocks noChangeArrowheads="1"/>
          </p:cNvSpPr>
          <p:nvPr/>
        </p:nvSpPr>
        <p:spPr bwMode="auto">
          <a:xfrm>
            <a:off x="2955925" y="4981575"/>
            <a:ext cx="1628775" cy="277813"/>
          </a:xfrm>
          <a:prstGeom prst="rect">
            <a:avLst/>
          </a:prstGeom>
          <a:gradFill rotWithShape="0">
            <a:gsLst>
              <a:gs pos="0">
                <a:srgbClr val="0093D3"/>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spcBef>
                <a:spcPct val="20000"/>
              </a:spcBef>
            </a:pPr>
            <a:r>
              <a:rPr lang="fr-BE" altLang="en-US" sz="1000" b="1">
                <a:solidFill>
                  <a:srgbClr val="0093D3"/>
                </a:solidFill>
                <a:latin typeface="Verdana" panose="020B0604030504040204" pitchFamily="34" charset="0"/>
              </a:rPr>
              <a:t>13</a:t>
            </a:r>
            <a:endParaRPr lang="en-US" altLang="en-US" sz="1000" b="1">
              <a:solidFill>
                <a:srgbClr val="0093D3"/>
              </a:solidFill>
              <a:latin typeface="Verdana" panose="020B0604030504040204" pitchFamily="34" charset="0"/>
            </a:endParaRPr>
          </a:p>
        </p:txBody>
      </p:sp>
      <p:sp>
        <p:nvSpPr>
          <p:cNvPr id="15365" name="Rectangle 112">
            <a:extLst>
              <a:ext uri="{FF2B5EF4-FFF2-40B4-BE49-F238E27FC236}">
                <a16:creationId xmlns:a16="http://schemas.microsoft.com/office/drawing/2014/main" id="{3C679E4B-A18F-6003-EE07-BB0C1ECA801F}"/>
              </a:ext>
            </a:extLst>
          </p:cNvPr>
          <p:cNvSpPr>
            <a:spLocks noChangeArrowheads="1"/>
          </p:cNvSpPr>
          <p:nvPr/>
        </p:nvSpPr>
        <p:spPr bwMode="auto">
          <a:xfrm>
            <a:off x="2955925" y="4425950"/>
            <a:ext cx="1628775" cy="277813"/>
          </a:xfrm>
          <a:prstGeom prst="rect">
            <a:avLst/>
          </a:prstGeom>
          <a:gradFill rotWithShape="0">
            <a:gsLst>
              <a:gs pos="0">
                <a:srgbClr val="0093D3"/>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spcBef>
                <a:spcPct val="20000"/>
              </a:spcBef>
            </a:pPr>
            <a:r>
              <a:rPr lang="fr-BE" altLang="en-US" sz="1000" b="1">
                <a:solidFill>
                  <a:srgbClr val="0093D3"/>
                </a:solidFill>
                <a:latin typeface="Verdana" panose="020B0604030504040204" pitchFamily="34" charset="0"/>
              </a:rPr>
              <a:t>24</a:t>
            </a:r>
            <a:endParaRPr lang="en-US" altLang="en-US" sz="1000" b="1">
              <a:solidFill>
                <a:srgbClr val="0093D3"/>
              </a:solidFill>
              <a:latin typeface="Verdana" panose="020B0604030504040204" pitchFamily="34" charset="0"/>
            </a:endParaRPr>
          </a:p>
        </p:txBody>
      </p:sp>
      <p:sp>
        <p:nvSpPr>
          <p:cNvPr id="15366" name="Rectangle 108">
            <a:extLst>
              <a:ext uri="{FF2B5EF4-FFF2-40B4-BE49-F238E27FC236}">
                <a16:creationId xmlns:a16="http://schemas.microsoft.com/office/drawing/2014/main" id="{CE8CC1C5-0714-4717-299A-BF1429EDA273}"/>
              </a:ext>
            </a:extLst>
          </p:cNvPr>
          <p:cNvSpPr>
            <a:spLocks noChangeArrowheads="1"/>
          </p:cNvSpPr>
          <p:nvPr/>
        </p:nvSpPr>
        <p:spPr bwMode="auto">
          <a:xfrm>
            <a:off x="2955925" y="3892550"/>
            <a:ext cx="1628775" cy="277813"/>
          </a:xfrm>
          <a:prstGeom prst="rect">
            <a:avLst/>
          </a:prstGeom>
          <a:gradFill rotWithShape="0">
            <a:gsLst>
              <a:gs pos="0">
                <a:srgbClr val="0093D3"/>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spcBef>
                <a:spcPct val="20000"/>
              </a:spcBef>
            </a:pPr>
            <a:r>
              <a:rPr lang="fr-BE" altLang="en-US" sz="1000" b="1">
                <a:solidFill>
                  <a:srgbClr val="0093D3"/>
                </a:solidFill>
                <a:latin typeface="Verdana" panose="020B0604030504040204" pitchFamily="34" charset="0"/>
              </a:rPr>
              <a:t>78</a:t>
            </a:r>
            <a:endParaRPr lang="en-US" altLang="en-US" sz="1000" b="1">
              <a:solidFill>
                <a:srgbClr val="0B7887"/>
              </a:solidFill>
              <a:latin typeface="Verdana" panose="020B0604030504040204" pitchFamily="34" charset="0"/>
            </a:endParaRPr>
          </a:p>
        </p:txBody>
      </p:sp>
      <p:sp>
        <p:nvSpPr>
          <p:cNvPr id="15367" name="Rectangle 118">
            <a:extLst>
              <a:ext uri="{FF2B5EF4-FFF2-40B4-BE49-F238E27FC236}">
                <a16:creationId xmlns:a16="http://schemas.microsoft.com/office/drawing/2014/main" id="{7CE80C70-470B-5C78-947E-AB3C12C60C69}"/>
              </a:ext>
            </a:extLst>
          </p:cNvPr>
          <p:cNvSpPr>
            <a:spLocks noChangeArrowheads="1"/>
          </p:cNvSpPr>
          <p:nvPr/>
        </p:nvSpPr>
        <p:spPr bwMode="auto">
          <a:xfrm>
            <a:off x="3749675" y="5259388"/>
            <a:ext cx="835025"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spcBef>
                <a:spcPct val="20000"/>
              </a:spcBef>
            </a:pPr>
            <a:r>
              <a:rPr lang="fr-BE" altLang="en-US" sz="1000" b="1">
                <a:solidFill>
                  <a:srgbClr val="0093D3"/>
                </a:solidFill>
                <a:latin typeface="Verdana" panose="020B0604030504040204" pitchFamily="34" charset="0"/>
              </a:rPr>
              <a:t>78</a:t>
            </a:r>
            <a:endParaRPr lang="en-US" altLang="en-US" sz="1000" b="1">
              <a:solidFill>
                <a:srgbClr val="0093D3"/>
              </a:solidFill>
              <a:latin typeface="Verdana" panose="020B0604030504040204" pitchFamily="34" charset="0"/>
            </a:endParaRPr>
          </a:p>
        </p:txBody>
      </p:sp>
      <p:sp>
        <p:nvSpPr>
          <p:cNvPr id="15368" name="Rectangle 106">
            <a:extLst>
              <a:ext uri="{FF2B5EF4-FFF2-40B4-BE49-F238E27FC236}">
                <a16:creationId xmlns:a16="http://schemas.microsoft.com/office/drawing/2014/main" id="{B9C341B4-3E85-3778-8E9A-86B90ABDE478}"/>
              </a:ext>
            </a:extLst>
          </p:cNvPr>
          <p:cNvSpPr>
            <a:spLocks noChangeArrowheads="1"/>
          </p:cNvSpPr>
          <p:nvPr/>
        </p:nvSpPr>
        <p:spPr bwMode="auto">
          <a:xfrm>
            <a:off x="3749675" y="3605213"/>
            <a:ext cx="8350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spcBef>
                <a:spcPct val="20000"/>
              </a:spcBef>
            </a:pPr>
            <a:r>
              <a:rPr lang="fr-BE" altLang="en-US" sz="1000" b="1">
                <a:solidFill>
                  <a:srgbClr val="0093D3"/>
                </a:solidFill>
                <a:latin typeface="Verdana" panose="020B0604030504040204" pitchFamily="34" charset="0"/>
              </a:rPr>
              <a:t>14</a:t>
            </a:r>
            <a:endParaRPr lang="en-US" altLang="en-US" sz="1000" b="1">
              <a:solidFill>
                <a:schemeClr val="hlink"/>
              </a:solidFill>
              <a:latin typeface="Verdana" panose="020B0604030504040204" pitchFamily="34" charset="0"/>
            </a:endParaRPr>
          </a:p>
        </p:txBody>
      </p:sp>
      <p:sp>
        <p:nvSpPr>
          <p:cNvPr id="15369" name="Rectangle 117">
            <a:extLst>
              <a:ext uri="{FF2B5EF4-FFF2-40B4-BE49-F238E27FC236}">
                <a16:creationId xmlns:a16="http://schemas.microsoft.com/office/drawing/2014/main" id="{0FDA5071-3CB2-9B06-4FF3-AD61EEADAED7}"/>
              </a:ext>
            </a:extLst>
          </p:cNvPr>
          <p:cNvSpPr>
            <a:spLocks noChangeArrowheads="1"/>
          </p:cNvSpPr>
          <p:nvPr/>
        </p:nvSpPr>
        <p:spPr bwMode="auto">
          <a:xfrm>
            <a:off x="2908300" y="5259388"/>
            <a:ext cx="1071563"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algn="l" eaLnBrk="1" hangingPunct="1">
              <a:spcBef>
                <a:spcPct val="20000"/>
              </a:spcBef>
            </a:pPr>
            <a:r>
              <a:rPr lang="en-GB" altLang="en-US" sz="1000" b="1">
                <a:solidFill>
                  <a:srgbClr val="0093D3"/>
                </a:solidFill>
                <a:latin typeface="Verdana" panose="020B0604030504040204" pitchFamily="34" charset="0"/>
              </a:rPr>
              <a:t>Italy</a:t>
            </a:r>
            <a:endParaRPr lang="en-US" altLang="en-US" sz="1000" b="1">
              <a:solidFill>
                <a:schemeClr val="hlink"/>
              </a:solidFill>
              <a:latin typeface="Verdana" panose="020B0604030504040204" pitchFamily="34" charset="0"/>
            </a:endParaRPr>
          </a:p>
        </p:txBody>
      </p:sp>
      <p:sp>
        <p:nvSpPr>
          <p:cNvPr id="15370" name="Rectangle 115" descr="back-parlement">
            <a:extLst>
              <a:ext uri="{FF2B5EF4-FFF2-40B4-BE49-F238E27FC236}">
                <a16:creationId xmlns:a16="http://schemas.microsoft.com/office/drawing/2014/main" id="{440555CD-7414-AF4C-4927-453EBBBCAD5C}"/>
              </a:ext>
            </a:extLst>
          </p:cNvPr>
          <p:cNvSpPr>
            <a:spLocks noChangeArrowheads="1"/>
          </p:cNvSpPr>
          <p:nvPr/>
        </p:nvSpPr>
        <p:spPr bwMode="auto">
          <a:xfrm>
            <a:off x="2908300" y="4981575"/>
            <a:ext cx="129540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algn="l" eaLnBrk="1" hangingPunct="1">
              <a:spcBef>
                <a:spcPct val="20000"/>
              </a:spcBef>
            </a:pPr>
            <a:r>
              <a:rPr lang="en-GB" altLang="en-US" sz="1000" b="1">
                <a:solidFill>
                  <a:schemeClr val="bg1"/>
                </a:solidFill>
                <a:latin typeface="Verdana" panose="020B0604030504040204" pitchFamily="34" charset="0"/>
              </a:rPr>
              <a:t>Ireland</a:t>
            </a:r>
            <a:endParaRPr lang="en-US" altLang="en-US" sz="1000" b="1">
              <a:solidFill>
                <a:schemeClr val="bg1"/>
              </a:solidFill>
              <a:latin typeface="Verdana" panose="020B0604030504040204" pitchFamily="34" charset="0"/>
            </a:endParaRPr>
          </a:p>
        </p:txBody>
      </p:sp>
      <p:sp>
        <p:nvSpPr>
          <p:cNvPr id="15371" name="Rectangle 114">
            <a:extLst>
              <a:ext uri="{FF2B5EF4-FFF2-40B4-BE49-F238E27FC236}">
                <a16:creationId xmlns:a16="http://schemas.microsoft.com/office/drawing/2014/main" id="{53612051-BC90-6EB1-622F-F613BF1AC121}"/>
              </a:ext>
            </a:extLst>
          </p:cNvPr>
          <p:cNvSpPr>
            <a:spLocks noChangeArrowheads="1"/>
          </p:cNvSpPr>
          <p:nvPr/>
        </p:nvSpPr>
        <p:spPr bwMode="auto">
          <a:xfrm>
            <a:off x="3749675" y="4730750"/>
            <a:ext cx="83502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spcBef>
                <a:spcPct val="20000"/>
              </a:spcBef>
            </a:pPr>
            <a:r>
              <a:rPr lang="fr-BE" altLang="en-US" sz="1000" b="1">
                <a:solidFill>
                  <a:srgbClr val="0093D3"/>
                </a:solidFill>
                <a:latin typeface="Verdana" panose="020B0604030504040204" pitchFamily="34" charset="0"/>
              </a:rPr>
              <a:t>24</a:t>
            </a:r>
            <a:endParaRPr lang="en-US" altLang="en-US" sz="1000" b="1">
              <a:solidFill>
                <a:srgbClr val="0033CC"/>
              </a:solidFill>
              <a:latin typeface="Verdana" panose="020B0604030504040204" pitchFamily="34" charset="0"/>
            </a:endParaRPr>
          </a:p>
        </p:txBody>
      </p:sp>
      <p:sp>
        <p:nvSpPr>
          <p:cNvPr id="15372" name="Rectangle 113">
            <a:extLst>
              <a:ext uri="{FF2B5EF4-FFF2-40B4-BE49-F238E27FC236}">
                <a16:creationId xmlns:a16="http://schemas.microsoft.com/office/drawing/2014/main" id="{AC2F7D15-7774-FF83-C7FE-3FDA5FB82512}"/>
              </a:ext>
            </a:extLst>
          </p:cNvPr>
          <p:cNvSpPr>
            <a:spLocks noChangeArrowheads="1"/>
          </p:cNvSpPr>
          <p:nvPr/>
        </p:nvSpPr>
        <p:spPr bwMode="auto">
          <a:xfrm>
            <a:off x="2908300" y="4703763"/>
            <a:ext cx="114300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algn="l" eaLnBrk="1" hangingPunct="1">
              <a:spcBef>
                <a:spcPct val="20000"/>
              </a:spcBef>
            </a:pPr>
            <a:r>
              <a:rPr lang="en-GB" altLang="en-US" sz="1000" b="1">
                <a:solidFill>
                  <a:srgbClr val="0093D3"/>
                </a:solidFill>
                <a:latin typeface="Verdana" panose="020B0604030504040204" pitchFamily="34" charset="0"/>
              </a:rPr>
              <a:t>Hungary</a:t>
            </a:r>
            <a:endParaRPr lang="en-US" altLang="en-US" sz="1000" b="1">
              <a:solidFill>
                <a:schemeClr val="hlink"/>
              </a:solidFill>
              <a:latin typeface="Verdana" panose="020B0604030504040204" pitchFamily="34" charset="0"/>
            </a:endParaRPr>
          </a:p>
        </p:txBody>
      </p:sp>
      <p:sp>
        <p:nvSpPr>
          <p:cNvPr id="15373" name="Rectangle 111" descr="back-parlement">
            <a:extLst>
              <a:ext uri="{FF2B5EF4-FFF2-40B4-BE49-F238E27FC236}">
                <a16:creationId xmlns:a16="http://schemas.microsoft.com/office/drawing/2014/main" id="{DECA812D-442E-EFF8-060B-1674A08A2D9B}"/>
              </a:ext>
            </a:extLst>
          </p:cNvPr>
          <p:cNvSpPr>
            <a:spLocks noChangeArrowheads="1"/>
          </p:cNvSpPr>
          <p:nvPr/>
        </p:nvSpPr>
        <p:spPr bwMode="auto">
          <a:xfrm>
            <a:off x="2908300" y="4441825"/>
            <a:ext cx="121920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algn="l" eaLnBrk="1" hangingPunct="1">
              <a:spcBef>
                <a:spcPct val="20000"/>
              </a:spcBef>
            </a:pPr>
            <a:r>
              <a:rPr lang="en-GB" altLang="en-US" sz="1000" b="1">
                <a:solidFill>
                  <a:schemeClr val="bg1"/>
                </a:solidFill>
                <a:latin typeface="Verdana" panose="020B0604030504040204" pitchFamily="34" charset="0"/>
              </a:rPr>
              <a:t>Greece</a:t>
            </a:r>
            <a:endParaRPr lang="en-US" altLang="en-US" sz="1000" b="1">
              <a:solidFill>
                <a:schemeClr val="bg1"/>
              </a:solidFill>
              <a:latin typeface="Verdana" panose="020B0604030504040204" pitchFamily="34" charset="0"/>
            </a:endParaRPr>
          </a:p>
        </p:txBody>
      </p:sp>
      <p:sp>
        <p:nvSpPr>
          <p:cNvPr id="15374" name="Rectangle 110">
            <a:extLst>
              <a:ext uri="{FF2B5EF4-FFF2-40B4-BE49-F238E27FC236}">
                <a16:creationId xmlns:a16="http://schemas.microsoft.com/office/drawing/2014/main" id="{55E8081F-48FB-56A6-47C8-3AA979AA7441}"/>
              </a:ext>
            </a:extLst>
          </p:cNvPr>
          <p:cNvSpPr>
            <a:spLocks noChangeArrowheads="1"/>
          </p:cNvSpPr>
          <p:nvPr/>
        </p:nvSpPr>
        <p:spPr bwMode="auto">
          <a:xfrm>
            <a:off x="3749675" y="4175125"/>
            <a:ext cx="83502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spcBef>
                <a:spcPct val="20000"/>
              </a:spcBef>
            </a:pPr>
            <a:r>
              <a:rPr lang="fr-BE" altLang="en-US" sz="1000" b="1">
                <a:solidFill>
                  <a:srgbClr val="0093D3"/>
                </a:solidFill>
                <a:latin typeface="Verdana" panose="020B0604030504040204" pitchFamily="34" charset="0"/>
              </a:rPr>
              <a:t>99</a:t>
            </a:r>
            <a:endParaRPr lang="en-US" altLang="en-US" sz="1000" b="1">
              <a:solidFill>
                <a:schemeClr val="hlink"/>
              </a:solidFill>
              <a:latin typeface="Verdana" panose="020B0604030504040204" pitchFamily="34" charset="0"/>
            </a:endParaRPr>
          </a:p>
        </p:txBody>
      </p:sp>
      <p:sp>
        <p:nvSpPr>
          <p:cNvPr id="15375" name="Rectangle 109">
            <a:extLst>
              <a:ext uri="{FF2B5EF4-FFF2-40B4-BE49-F238E27FC236}">
                <a16:creationId xmlns:a16="http://schemas.microsoft.com/office/drawing/2014/main" id="{4A836076-D5A6-B7EC-9FFE-5B8C4D2CF64C}"/>
              </a:ext>
            </a:extLst>
          </p:cNvPr>
          <p:cNvSpPr>
            <a:spLocks noChangeArrowheads="1"/>
          </p:cNvSpPr>
          <p:nvPr/>
        </p:nvSpPr>
        <p:spPr bwMode="auto">
          <a:xfrm>
            <a:off x="2908300" y="4148138"/>
            <a:ext cx="121920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algn="l" eaLnBrk="1" hangingPunct="1">
              <a:spcBef>
                <a:spcPct val="20000"/>
              </a:spcBef>
            </a:pPr>
            <a:r>
              <a:rPr lang="en-GB" altLang="en-US" sz="1000" b="1">
                <a:solidFill>
                  <a:srgbClr val="0093D3"/>
                </a:solidFill>
                <a:latin typeface="Verdana" panose="020B0604030504040204" pitchFamily="34" charset="0"/>
              </a:rPr>
              <a:t>Germany</a:t>
            </a:r>
            <a:endParaRPr lang="en-US" altLang="en-US" sz="1000" b="1">
              <a:solidFill>
                <a:srgbClr val="0093D3"/>
              </a:solidFill>
              <a:latin typeface="Verdana" panose="020B0604030504040204" pitchFamily="34" charset="0"/>
            </a:endParaRPr>
          </a:p>
        </p:txBody>
      </p:sp>
      <p:sp>
        <p:nvSpPr>
          <p:cNvPr id="15376" name="Rectangle 107" descr="back-parlement">
            <a:extLst>
              <a:ext uri="{FF2B5EF4-FFF2-40B4-BE49-F238E27FC236}">
                <a16:creationId xmlns:a16="http://schemas.microsoft.com/office/drawing/2014/main" id="{543DDB85-DB28-D398-33AB-98B219744F09}"/>
              </a:ext>
            </a:extLst>
          </p:cNvPr>
          <p:cNvSpPr>
            <a:spLocks noChangeArrowheads="1"/>
          </p:cNvSpPr>
          <p:nvPr/>
        </p:nvSpPr>
        <p:spPr bwMode="auto">
          <a:xfrm>
            <a:off x="2908300" y="3895725"/>
            <a:ext cx="129540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algn="l" eaLnBrk="1" hangingPunct="1">
              <a:spcBef>
                <a:spcPct val="20000"/>
              </a:spcBef>
            </a:pPr>
            <a:r>
              <a:rPr lang="en-GB" altLang="en-US" sz="1000" b="1">
                <a:solidFill>
                  <a:schemeClr val="bg1"/>
                </a:solidFill>
                <a:latin typeface="Verdana" panose="020B0604030504040204" pitchFamily="34" charset="0"/>
              </a:rPr>
              <a:t>France</a:t>
            </a:r>
            <a:endParaRPr lang="en-US" altLang="en-US" sz="1000" b="1">
              <a:solidFill>
                <a:schemeClr val="bg1"/>
              </a:solidFill>
              <a:latin typeface="Verdana" panose="020B0604030504040204" pitchFamily="34" charset="0"/>
            </a:endParaRPr>
          </a:p>
        </p:txBody>
      </p:sp>
      <p:sp>
        <p:nvSpPr>
          <p:cNvPr id="15377" name="Rectangle 105">
            <a:extLst>
              <a:ext uri="{FF2B5EF4-FFF2-40B4-BE49-F238E27FC236}">
                <a16:creationId xmlns:a16="http://schemas.microsoft.com/office/drawing/2014/main" id="{8A706A60-ABF5-251F-9D76-900ED52A377E}"/>
              </a:ext>
            </a:extLst>
          </p:cNvPr>
          <p:cNvSpPr>
            <a:spLocks noChangeArrowheads="1"/>
          </p:cNvSpPr>
          <p:nvPr/>
        </p:nvSpPr>
        <p:spPr bwMode="auto">
          <a:xfrm>
            <a:off x="2908300" y="3594100"/>
            <a:ext cx="99536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algn="l" eaLnBrk="1" hangingPunct="1">
              <a:spcBef>
                <a:spcPct val="20000"/>
              </a:spcBef>
            </a:pPr>
            <a:r>
              <a:rPr lang="en-GB" altLang="en-US" sz="1000" b="1">
                <a:solidFill>
                  <a:srgbClr val="0093D3"/>
                </a:solidFill>
                <a:latin typeface="Verdana" panose="020B0604030504040204" pitchFamily="34" charset="0"/>
              </a:rPr>
              <a:t>Finland</a:t>
            </a:r>
            <a:endParaRPr lang="en-US" altLang="en-US" sz="1000" b="1">
              <a:solidFill>
                <a:srgbClr val="0093D3"/>
              </a:solidFill>
              <a:latin typeface="Verdana" panose="020B0604030504040204" pitchFamily="34" charset="0"/>
            </a:endParaRPr>
          </a:p>
        </p:txBody>
      </p:sp>
      <p:sp>
        <p:nvSpPr>
          <p:cNvPr id="15378" name="Rectangle 104">
            <a:extLst>
              <a:ext uri="{FF2B5EF4-FFF2-40B4-BE49-F238E27FC236}">
                <a16:creationId xmlns:a16="http://schemas.microsoft.com/office/drawing/2014/main" id="{58A9728F-C39A-F041-E4C0-F83907A54791}"/>
              </a:ext>
            </a:extLst>
          </p:cNvPr>
          <p:cNvSpPr>
            <a:spLocks noChangeArrowheads="1"/>
          </p:cNvSpPr>
          <p:nvPr/>
        </p:nvSpPr>
        <p:spPr bwMode="auto">
          <a:xfrm>
            <a:off x="1169988" y="5264150"/>
            <a:ext cx="1662112" cy="277813"/>
          </a:xfrm>
          <a:prstGeom prst="rect">
            <a:avLst/>
          </a:prstGeom>
          <a:gradFill rotWithShape="0">
            <a:gsLst>
              <a:gs pos="0">
                <a:srgbClr val="0093D3"/>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spcBef>
                <a:spcPct val="20000"/>
              </a:spcBef>
            </a:pPr>
            <a:r>
              <a:rPr lang="fr-BE" altLang="en-US" sz="1000" b="1">
                <a:solidFill>
                  <a:srgbClr val="0093D3"/>
                </a:solidFill>
                <a:latin typeface="Verdana" panose="020B0604030504040204" pitchFamily="34" charset="0"/>
              </a:rPr>
              <a:t>6</a:t>
            </a:r>
            <a:endParaRPr lang="en-US" altLang="en-US" sz="1000" b="1">
              <a:solidFill>
                <a:schemeClr val="hlink"/>
              </a:solidFill>
              <a:latin typeface="Verdana" panose="020B0604030504040204" pitchFamily="34" charset="0"/>
            </a:endParaRPr>
          </a:p>
        </p:txBody>
      </p:sp>
      <p:sp>
        <p:nvSpPr>
          <p:cNvPr id="15379" name="Rectangle 103" descr="back-parlement">
            <a:extLst>
              <a:ext uri="{FF2B5EF4-FFF2-40B4-BE49-F238E27FC236}">
                <a16:creationId xmlns:a16="http://schemas.microsoft.com/office/drawing/2014/main" id="{1D129334-3994-5056-C9A0-C20F512A6612}"/>
              </a:ext>
            </a:extLst>
          </p:cNvPr>
          <p:cNvSpPr>
            <a:spLocks noChangeArrowheads="1"/>
          </p:cNvSpPr>
          <p:nvPr/>
        </p:nvSpPr>
        <p:spPr bwMode="auto">
          <a:xfrm>
            <a:off x="1150938" y="5275263"/>
            <a:ext cx="1300162"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algn="l" eaLnBrk="1" hangingPunct="1">
              <a:spcBef>
                <a:spcPct val="20000"/>
              </a:spcBef>
            </a:pPr>
            <a:r>
              <a:rPr lang="en-GB" altLang="en-US" sz="1000" b="1">
                <a:solidFill>
                  <a:schemeClr val="bg1"/>
                </a:solidFill>
                <a:latin typeface="Verdana" panose="020B0604030504040204" pitchFamily="34" charset="0"/>
              </a:rPr>
              <a:t>Estonia</a:t>
            </a:r>
            <a:endParaRPr lang="en-US" altLang="en-US" sz="1000" b="1">
              <a:solidFill>
                <a:schemeClr val="bg1"/>
              </a:solidFill>
              <a:latin typeface="Verdana" panose="020B0604030504040204" pitchFamily="34" charset="0"/>
            </a:endParaRPr>
          </a:p>
        </p:txBody>
      </p:sp>
      <p:sp>
        <p:nvSpPr>
          <p:cNvPr id="15380" name="Rectangle 102">
            <a:extLst>
              <a:ext uri="{FF2B5EF4-FFF2-40B4-BE49-F238E27FC236}">
                <a16:creationId xmlns:a16="http://schemas.microsoft.com/office/drawing/2014/main" id="{14B1D11C-B4F8-E267-BD81-ED720BDCF06F}"/>
              </a:ext>
            </a:extLst>
          </p:cNvPr>
          <p:cNvSpPr>
            <a:spLocks noChangeArrowheads="1"/>
          </p:cNvSpPr>
          <p:nvPr/>
        </p:nvSpPr>
        <p:spPr bwMode="auto">
          <a:xfrm>
            <a:off x="1992313" y="5024438"/>
            <a:ext cx="839787"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spcBef>
                <a:spcPct val="20000"/>
              </a:spcBef>
            </a:pPr>
            <a:r>
              <a:rPr lang="fr-BE" altLang="en-US" sz="1000" b="1">
                <a:solidFill>
                  <a:srgbClr val="0093D3"/>
                </a:solidFill>
                <a:latin typeface="Verdana" panose="020B0604030504040204" pitchFamily="34" charset="0"/>
              </a:rPr>
              <a:t>14</a:t>
            </a:r>
            <a:endParaRPr lang="en-US" altLang="en-US" sz="1000" b="1">
              <a:solidFill>
                <a:srgbClr val="0093D3"/>
              </a:solidFill>
              <a:latin typeface="Verdana" panose="020B0604030504040204" pitchFamily="34" charset="0"/>
            </a:endParaRPr>
          </a:p>
        </p:txBody>
      </p:sp>
      <p:sp>
        <p:nvSpPr>
          <p:cNvPr id="15381" name="Rectangle 101">
            <a:extLst>
              <a:ext uri="{FF2B5EF4-FFF2-40B4-BE49-F238E27FC236}">
                <a16:creationId xmlns:a16="http://schemas.microsoft.com/office/drawing/2014/main" id="{D3DD8E75-8D65-EB46-EC9B-E2965A2CFD71}"/>
              </a:ext>
            </a:extLst>
          </p:cNvPr>
          <p:cNvSpPr>
            <a:spLocks noChangeArrowheads="1"/>
          </p:cNvSpPr>
          <p:nvPr/>
        </p:nvSpPr>
        <p:spPr bwMode="auto">
          <a:xfrm>
            <a:off x="1150938" y="4997450"/>
            <a:ext cx="1223962"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algn="l" eaLnBrk="1" hangingPunct="1">
              <a:spcBef>
                <a:spcPct val="20000"/>
              </a:spcBef>
            </a:pPr>
            <a:r>
              <a:rPr lang="en-GB" altLang="en-US" sz="1000" b="1">
                <a:solidFill>
                  <a:srgbClr val="0093D3"/>
                </a:solidFill>
                <a:latin typeface="Verdana" panose="020B0604030504040204" pitchFamily="34" charset="0"/>
              </a:rPr>
              <a:t>Denmark</a:t>
            </a:r>
            <a:endParaRPr lang="en-US" altLang="en-US" sz="1000" b="1">
              <a:solidFill>
                <a:schemeClr val="hlink"/>
              </a:solidFill>
              <a:latin typeface="Verdana" panose="020B0604030504040204" pitchFamily="34" charset="0"/>
            </a:endParaRPr>
          </a:p>
        </p:txBody>
      </p:sp>
      <p:sp>
        <p:nvSpPr>
          <p:cNvPr id="15382" name="Rectangle 100">
            <a:extLst>
              <a:ext uri="{FF2B5EF4-FFF2-40B4-BE49-F238E27FC236}">
                <a16:creationId xmlns:a16="http://schemas.microsoft.com/office/drawing/2014/main" id="{7AA5C299-C82D-9BF4-B1D7-ABE76381E6B9}"/>
              </a:ext>
            </a:extLst>
          </p:cNvPr>
          <p:cNvSpPr>
            <a:spLocks noChangeArrowheads="1"/>
          </p:cNvSpPr>
          <p:nvPr/>
        </p:nvSpPr>
        <p:spPr bwMode="auto">
          <a:xfrm>
            <a:off x="1169988" y="4719638"/>
            <a:ext cx="1662112" cy="277812"/>
          </a:xfrm>
          <a:prstGeom prst="rect">
            <a:avLst/>
          </a:prstGeom>
          <a:gradFill rotWithShape="0">
            <a:gsLst>
              <a:gs pos="0">
                <a:srgbClr val="0093D3"/>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spcBef>
                <a:spcPct val="20000"/>
              </a:spcBef>
            </a:pPr>
            <a:r>
              <a:rPr lang="fr-BE" altLang="en-US" sz="1000" b="1">
                <a:solidFill>
                  <a:srgbClr val="0093D3"/>
                </a:solidFill>
                <a:latin typeface="Verdana" panose="020B0604030504040204" pitchFamily="34" charset="0"/>
              </a:rPr>
              <a:t>24</a:t>
            </a:r>
            <a:endParaRPr lang="en-US" altLang="en-US" sz="1000" b="1">
              <a:solidFill>
                <a:schemeClr val="hlink"/>
              </a:solidFill>
              <a:latin typeface="Verdana" panose="020B0604030504040204" pitchFamily="34" charset="0"/>
            </a:endParaRPr>
          </a:p>
        </p:txBody>
      </p:sp>
      <p:sp>
        <p:nvSpPr>
          <p:cNvPr id="15383" name="Rectangle 99" descr="back-parlement">
            <a:extLst>
              <a:ext uri="{FF2B5EF4-FFF2-40B4-BE49-F238E27FC236}">
                <a16:creationId xmlns:a16="http://schemas.microsoft.com/office/drawing/2014/main" id="{3AAE335F-2D82-76B7-182F-CB569A874D70}"/>
              </a:ext>
            </a:extLst>
          </p:cNvPr>
          <p:cNvSpPr>
            <a:spLocks noChangeArrowheads="1"/>
          </p:cNvSpPr>
          <p:nvPr/>
        </p:nvSpPr>
        <p:spPr bwMode="auto">
          <a:xfrm>
            <a:off x="1150938" y="4719638"/>
            <a:ext cx="1376362"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algn="l" eaLnBrk="1" hangingPunct="1">
              <a:spcBef>
                <a:spcPct val="20000"/>
              </a:spcBef>
            </a:pPr>
            <a:r>
              <a:rPr lang="en-GB" altLang="en-US" sz="1000" b="1">
                <a:solidFill>
                  <a:schemeClr val="bg1"/>
                </a:solidFill>
                <a:latin typeface="Verdana" panose="020B0604030504040204" pitchFamily="34" charset="0"/>
              </a:rPr>
              <a:t>Czech Republic</a:t>
            </a:r>
            <a:endParaRPr lang="en-US" altLang="en-US" sz="1000" b="1">
              <a:solidFill>
                <a:schemeClr val="bg1"/>
              </a:solidFill>
              <a:latin typeface="Verdana" panose="020B0604030504040204" pitchFamily="34" charset="0"/>
            </a:endParaRPr>
          </a:p>
        </p:txBody>
      </p:sp>
      <p:sp>
        <p:nvSpPr>
          <p:cNvPr id="15384" name="Rectangle 98">
            <a:extLst>
              <a:ext uri="{FF2B5EF4-FFF2-40B4-BE49-F238E27FC236}">
                <a16:creationId xmlns:a16="http://schemas.microsoft.com/office/drawing/2014/main" id="{5109CCCF-EB57-2959-12E6-AE04BF23E719}"/>
              </a:ext>
            </a:extLst>
          </p:cNvPr>
          <p:cNvSpPr>
            <a:spLocks noChangeArrowheads="1"/>
          </p:cNvSpPr>
          <p:nvPr/>
        </p:nvSpPr>
        <p:spPr bwMode="auto">
          <a:xfrm>
            <a:off x="1979613" y="4441825"/>
            <a:ext cx="85248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spcBef>
                <a:spcPct val="20000"/>
              </a:spcBef>
            </a:pPr>
            <a:r>
              <a:rPr lang="fr-BE" altLang="en-US" sz="1000" b="1">
                <a:solidFill>
                  <a:srgbClr val="0093D3"/>
                </a:solidFill>
                <a:latin typeface="Verdana" panose="020B0604030504040204" pitchFamily="34" charset="0"/>
              </a:rPr>
              <a:t>6</a:t>
            </a:r>
            <a:endParaRPr lang="en-US" altLang="en-US" sz="1000" b="1">
              <a:solidFill>
                <a:srgbClr val="0033CC"/>
              </a:solidFill>
              <a:latin typeface="Verdana" panose="020B0604030504040204" pitchFamily="34" charset="0"/>
            </a:endParaRPr>
          </a:p>
        </p:txBody>
      </p:sp>
      <p:sp>
        <p:nvSpPr>
          <p:cNvPr id="15385" name="Rectangle 97">
            <a:extLst>
              <a:ext uri="{FF2B5EF4-FFF2-40B4-BE49-F238E27FC236}">
                <a16:creationId xmlns:a16="http://schemas.microsoft.com/office/drawing/2014/main" id="{F2410BAD-6655-8670-A2D8-B1C0E36984D8}"/>
              </a:ext>
            </a:extLst>
          </p:cNvPr>
          <p:cNvSpPr>
            <a:spLocks noChangeArrowheads="1"/>
          </p:cNvSpPr>
          <p:nvPr/>
        </p:nvSpPr>
        <p:spPr bwMode="auto">
          <a:xfrm>
            <a:off x="1150938" y="4441825"/>
            <a:ext cx="1071562"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algn="l" eaLnBrk="1" hangingPunct="1">
              <a:spcBef>
                <a:spcPct val="20000"/>
              </a:spcBef>
            </a:pPr>
            <a:r>
              <a:rPr lang="en-GB" altLang="en-US" sz="1000" b="1">
                <a:solidFill>
                  <a:srgbClr val="0093D3"/>
                </a:solidFill>
                <a:latin typeface="Verdana" panose="020B0604030504040204" pitchFamily="34" charset="0"/>
              </a:rPr>
              <a:t>Cyprus</a:t>
            </a:r>
            <a:endParaRPr lang="en-US" altLang="en-US" sz="1000" b="1">
              <a:solidFill>
                <a:schemeClr val="hlink"/>
              </a:solidFill>
              <a:latin typeface="Verdana" panose="020B0604030504040204" pitchFamily="34" charset="0"/>
            </a:endParaRPr>
          </a:p>
        </p:txBody>
      </p:sp>
      <p:sp>
        <p:nvSpPr>
          <p:cNvPr id="15386" name="Rectangle 96">
            <a:extLst>
              <a:ext uri="{FF2B5EF4-FFF2-40B4-BE49-F238E27FC236}">
                <a16:creationId xmlns:a16="http://schemas.microsoft.com/office/drawing/2014/main" id="{643B7201-9E55-771D-9B0B-17CD429EAF30}"/>
              </a:ext>
            </a:extLst>
          </p:cNvPr>
          <p:cNvSpPr>
            <a:spLocks noChangeArrowheads="1"/>
          </p:cNvSpPr>
          <p:nvPr/>
        </p:nvSpPr>
        <p:spPr bwMode="auto">
          <a:xfrm>
            <a:off x="1169988" y="4164013"/>
            <a:ext cx="1662112" cy="277812"/>
          </a:xfrm>
          <a:prstGeom prst="rect">
            <a:avLst/>
          </a:prstGeom>
          <a:gradFill rotWithShape="0">
            <a:gsLst>
              <a:gs pos="0">
                <a:srgbClr val="0093D3"/>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spcBef>
                <a:spcPct val="20000"/>
              </a:spcBef>
            </a:pPr>
            <a:r>
              <a:rPr lang="fr-BE" altLang="en-US" sz="1000" b="1">
                <a:solidFill>
                  <a:srgbClr val="0093D3"/>
                </a:solidFill>
                <a:latin typeface="Verdana" panose="020B0604030504040204" pitchFamily="34" charset="0"/>
              </a:rPr>
              <a:t>18</a:t>
            </a:r>
            <a:endParaRPr lang="en-US" altLang="en-US" sz="1000" b="1">
              <a:solidFill>
                <a:schemeClr val="hlink"/>
              </a:solidFill>
              <a:latin typeface="Verdana" panose="020B0604030504040204" pitchFamily="34" charset="0"/>
            </a:endParaRPr>
          </a:p>
        </p:txBody>
      </p:sp>
      <p:sp>
        <p:nvSpPr>
          <p:cNvPr id="15387" name="Rectangle 95" descr="back-parlement">
            <a:extLst>
              <a:ext uri="{FF2B5EF4-FFF2-40B4-BE49-F238E27FC236}">
                <a16:creationId xmlns:a16="http://schemas.microsoft.com/office/drawing/2014/main" id="{67EBBEE1-F146-5A5E-4567-1353145CF363}"/>
              </a:ext>
            </a:extLst>
          </p:cNvPr>
          <p:cNvSpPr>
            <a:spLocks noChangeArrowheads="1"/>
          </p:cNvSpPr>
          <p:nvPr/>
        </p:nvSpPr>
        <p:spPr bwMode="auto">
          <a:xfrm>
            <a:off x="1150938" y="4164013"/>
            <a:ext cx="1147762"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algn="l" eaLnBrk="1" hangingPunct="1">
              <a:spcBef>
                <a:spcPct val="20000"/>
              </a:spcBef>
            </a:pPr>
            <a:r>
              <a:rPr lang="en-GB" altLang="en-US" sz="1000" b="1">
                <a:solidFill>
                  <a:schemeClr val="bg1"/>
                </a:solidFill>
                <a:latin typeface="Verdana" panose="020B0604030504040204" pitchFamily="34" charset="0"/>
              </a:rPr>
              <a:t>Bulgaria</a:t>
            </a:r>
            <a:endParaRPr lang="en-US" altLang="en-US" sz="1000" b="1">
              <a:solidFill>
                <a:schemeClr val="bg1"/>
              </a:solidFill>
              <a:latin typeface="Verdana" panose="020B0604030504040204" pitchFamily="34" charset="0"/>
            </a:endParaRPr>
          </a:p>
        </p:txBody>
      </p:sp>
      <p:sp>
        <p:nvSpPr>
          <p:cNvPr id="15388" name="Rectangle 94">
            <a:extLst>
              <a:ext uri="{FF2B5EF4-FFF2-40B4-BE49-F238E27FC236}">
                <a16:creationId xmlns:a16="http://schemas.microsoft.com/office/drawing/2014/main" id="{CA224F03-8978-A29F-7A36-EDEC01CE5213}"/>
              </a:ext>
            </a:extLst>
          </p:cNvPr>
          <p:cNvSpPr>
            <a:spLocks noChangeArrowheads="1"/>
          </p:cNvSpPr>
          <p:nvPr/>
        </p:nvSpPr>
        <p:spPr bwMode="auto">
          <a:xfrm>
            <a:off x="2003425" y="3886200"/>
            <a:ext cx="82867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spcBef>
                <a:spcPct val="20000"/>
              </a:spcBef>
            </a:pPr>
            <a:r>
              <a:rPr lang="fr-BE" altLang="en-US" sz="1000" b="1">
                <a:solidFill>
                  <a:srgbClr val="0093D3"/>
                </a:solidFill>
                <a:latin typeface="Verdana" panose="020B0604030504040204" pitchFamily="34" charset="0"/>
              </a:rPr>
              <a:t>24</a:t>
            </a:r>
            <a:endParaRPr lang="en-US" altLang="en-US" sz="1000" b="1">
              <a:solidFill>
                <a:schemeClr val="hlink"/>
              </a:solidFill>
              <a:latin typeface="Verdana" panose="020B0604030504040204" pitchFamily="34" charset="0"/>
            </a:endParaRPr>
          </a:p>
        </p:txBody>
      </p:sp>
      <p:sp>
        <p:nvSpPr>
          <p:cNvPr id="15389" name="Rectangle 93">
            <a:extLst>
              <a:ext uri="{FF2B5EF4-FFF2-40B4-BE49-F238E27FC236}">
                <a16:creationId xmlns:a16="http://schemas.microsoft.com/office/drawing/2014/main" id="{74760A58-4B1E-F6C4-70BB-7E7D81B34B19}"/>
              </a:ext>
            </a:extLst>
          </p:cNvPr>
          <p:cNvSpPr>
            <a:spLocks noChangeArrowheads="1"/>
          </p:cNvSpPr>
          <p:nvPr/>
        </p:nvSpPr>
        <p:spPr bwMode="auto">
          <a:xfrm>
            <a:off x="1150938" y="3886200"/>
            <a:ext cx="995362"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algn="l" eaLnBrk="1" hangingPunct="1">
              <a:spcBef>
                <a:spcPct val="20000"/>
              </a:spcBef>
            </a:pPr>
            <a:r>
              <a:rPr lang="en-GB" altLang="en-US" sz="1000" b="1">
                <a:solidFill>
                  <a:srgbClr val="0093D3"/>
                </a:solidFill>
                <a:latin typeface="Verdana" panose="020B0604030504040204" pitchFamily="34" charset="0"/>
              </a:rPr>
              <a:t>Belgium</a:t>
            </a:r>
            <a:endParaRPr lang="en-US" altLang="en-US" sz="1000" b="1">
              <a:solidFill>
                <a:srgbClr val="0093D3"/>
              </a:solidFill>
              <a:latin typeface="Verdana" panose="020B0604030504040204" pitchFamily="34" charset="0"/>
            </a:endParaRPr>
          </a:p>
        </p:txBody>
      </p:sp>
      <p:sp>
        <p:nvSpPr>
          <p:cNvPr id="15390" name="Rectangle 92">
            <a:extLst>
              <a:ext uri="{FF2B5EF4-FFF2-40B4-BE49-F238E27FC236}">
                <a16:creationId xmlns:a16="http://schemas.microsoft.com/office/drawing/2014/main" id="{8E976228-EB18-0AFA-7051-B84B7132C949}"/>
              </a:ext>
            </a:extLst>
          </p:cNvPr>
          <p:cNvSpPr>
            <a:spLocks noChangeArrowheads="1"/>
          </p:cNvSpPr>
          <p:nvPr/>
        </p:nvSpPr>
        <p:spPr bwMode="auto">
          <a:xfrm>
            <a:off x="1169988" y="3608388"/>
            <a:ext cx="1662112" cy="277812"/>
          </a:xfrm>
          <a:prstGeom prst="rect">
            <a:avLst/>
          </a:prstGeom>
          <a:gradFill rotWithShape="0">
            <a:gsLst>
              <a:gs pos="0">
                <a:srgbClr val="0093D3">
                  <a:alpha val="96001"/>
                </a:srgbClr>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spcBef>
                <a:spcPct val="20000"/>
              </a:spcBef>
            </a:pPr>
            <a:r>
              <a:rPr lang="fr-BE" altLang="en-US" sz="1000" b="1">
                <a:solidFill>
                  <a:srgbClr val="0093D3"/>
                </a:solidFill>
                <a:latin typeface="Verdana" panose="020B0604030504040204" pitchFamily="34" charset="0"/>
              </a:rPr>
              <a:t>18</a:t>
            </a:r>
            <a:endParaRPr lang="en-US" altLang="en-US" sz="1000" b="1">
              <a:solidFill>
                <a:srgbClr val="0B7887"/>
              </a:solidFill>
              <a:latin typeface="Verdana" panose="020B0604030504040204" pitchFamily="34" charset="0"/>
            </a:endParaRPr>
          </a:p>
        </p:txBody>
      </p:sp>
      <p:sp>
        <p:nvSpPr>
          <p:cNvPr id="15391" name="Rectangle 91" descr="back-parlement">
            <a:extLst>
              <a:ext uri="{FF2B5EF4-FFF2-40B4-BE49-F238E27FC236}">
                <a16:creationId xmlns:a16="http://schemas.microsoft.com/office/drawing/2014/main" id="{AD1ECCA2-14F5-3885-33E5-C00E24CEC3AB}"/>
              </a:ext>
            </a:extLst>
          </p:cNvPr>
          <p:cNvSpPr>
            <a:spLocks noChangeArrowheads="1"/>
          </p:cNvSpPr>
          <p:nvPr/>
        </p:nvSpPr>
        <p:spPr bwMode="auto">
          <a:xfrm>
            <a:off x="1150938" y="3624263"/>
            <a:ext cx="1223962"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algn="l" eaLnBrk="1" hangingPunct="1">
              <a:spcBef>
                <a:spcPct val="20000"/>
              </a:spcBef>
            </a:pPr>
            <a:r>
              <a:rPr lang="fr-BE" altLang="en-US" sz="1000" b="1">
                <a:solidFill>
                  <a:schemeClr val="bg1"/>
                </a:solidFill>
                <a:latin typeface="Verdana" panose="020B0604030504040204" pitchFamily="34" charset="0"/>
              </a:rPr>
              <a:t>Austria</a:t>
            </a:r>
            <a:endParaRPr lang="en-US" altLang="en-US" sz="1000" b="1">
              <a:solidFill>
                <a:schemeClr val="bg1"/>
              </a:solidFill>
              <a:latin typeface="Verdana" panose="020B0604030504040204" pitchFamily="34" charset="0"/>
            </a:endParaRPr>
          </a:p>
        </p:txBody>
      </p:sp>
      <p:sp>
        <p:nvSpPr>
          <p:cNvPr id="15401" name="Rectangle 4">
            <a:extLst>
              <a:ext uri="{FF2B5EF4-FFF2-40B4-BE49-F238E27FC236}">
                <a16:creationId xmlns:a16="http://schemas.microsoft.com/office/drawing/2014/main" id="{B3FF4D96-D5A2-8754-551F-9D2C654A0F07}"/>
              </a:ext>
            </a:extLst>
          </p:cNvPr>
          <p:cNvSpPr>
            <a:spLocks noChangeArrowheads="1"/>
          </p:cNvSpPr>
          <p:nvPr/>
        </p:nvSpPr>
        <p:spPr bwMode="auto">
          <a:xfrm>
            <a:off x="990600" y="2247900"/>
            <a:ext cx="7708900"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algn="l" eaLnBrk="1" hangingPunct="1"/>
            <a:r>
              <a:rPr lang="en-US" altLang="en-US" sz="1500" b="1">
                <a:solidFill>
                  <a:schemeClr val="accent2"/>
                </a:solidFill>
                <a:latin typeface="Webdings" pitchFamily="2" charset="2"/>
              </a:rPr>
              <a:t>4 </a:t>
            </a:r>
            <a:r>
              <a:rPr lang="en-US" altLang="en-US" sz="1500" b="1">
                <a:solidFill>
                  <a:schemeClr val="accent2"/>
                </a:solidFill>
                <a:latin typeface="Verdana" panose="020B0604030504040204" pitchFamily="34" charset="0"/>
              </a:rPr>
              <a:t>Decides EU laws and budget together with Council of Ministers</a:t>
            </a:r>
            <a:br>
              <a:rPr lang="en-US" altLang="en-US" sz="1500" b="1">
                <a:solidFill>
                  <a:schemeClr val="accent2"/>
                </a:solidFill>
                <a:latin typeface="Verdana" panose="020B0604030504040204" pitchFamily="34" charset="0"/>
              </a:rPr>
            </a:br>
            <a:r>
              <a:rPr lang="en-US" altLang="en-US" sz="1500" b="1">
                <a:solidFill>
                  <a:schemeClr val="accent2"/>
                </a:solidFill>
                <a:latin typeface="Webdings" pitchFamily="2" charset="2"/>
              </a:rPr>
              <a:t>4 </a:t>
            </a:r>
            <a:r>
              <a:rPr lang="en-US" altLang="en-US" sz="1500" b="1">
                <a:solidFill>
                  <a:schemeClr val="accent2"/>
                </a:solidFill>
                <a:latin typeface="Verdana" panose="020B0604030504040204" pitchFamily="34" charset="0"/>
              </a:rPr>
              <a:t>Democratic supervision of all the EU’s work</a:t>
            </a:r>
            <a:endParaRPr lang="en-US" altLang="en-US" sz="1200" b="1" i="1">
              <a:solidFill>
                <a:srgbClr val="4E82A0"/>
              </a:solidFill>
              <a:latin typeface="Verdana" panose="020B0604030504040204" pitchFamily="34" charset="0"/>
            </a:endParaRPr>
          </a:p>
        </p:txBody>
      </p:sp>
      <p:sp>
        <p:nvSpPr>
          <p:cNvPr id="15402" name="Rectangle 142">
            <a:extLst>
              <a:ext uri="{FF2B5EF4-FFF2-40B4-BE49-F238E27FC236}">
                <a16:creationId xmlns:a16="http://schemas.microsoft.com/office/drawing/2014/main" id="{43504562-6450-F072-8B74-E1EC937E8BA7}"/>
              </a:ext>
            </a:extLst>
          </p:cNvPr>
          <p:cNvSpPr>
            <a:spLocks noChangeArrowheads="1"/>
          </p:cNvSpPr>
          <p:nvPr/>
        </p:nvSpPr>
        <p:spPr bwMode="auto">
          <a:xfrm>
            <a:off x="6502400" y="5280025"/>
            <a:ext cx="1663700" cy="277813"/>
          </a:xfrm>
          <a:prstGeom prst="rect">
            <a:avLst/>
          </a:prstGeom>
          <a:solidFill>
            <a:srgbClr val="0093D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algn="l" eaLnBrk="1" hangingPunct="1">
              <a:spcBef>
                <a:spcPct val="20000"/>
              </a:spcBef>
            </a:pPr>
            <a:r>
              <a:rPr lang="en-GB" altLang="en-US" sz="1000" b="1">
                <a:solidFill>
                  <a:schemeClr val="bg1"/>
                </a:solidFill>
                <a:latin typeface="Verdana" panose="020B0604030504040204" pitchFamily="34" charset="0"/>
              </a:rPr>
              <a:t>Total</a:t>
            </a:r>
            <a:endParaRPr lang="en-US" altLang="en-US" sz="1000" b="1">
              <a:solidFill>
                <a:schemeClr val="bg1"/>
              </a:solidFill>
              <a:latin typeface="Verdana" panose="020B0604030504040204" pitchFamily="34" charset="0"/>
            </a:endParaRPr>
          </a:p>
        </p:txBody>
      </p:sp>
      <p:sp>
        <p:nvSpPr>
          <p:cNvPr id="15403" name="Rectangle 141">
            <a:extLst>
              <a:ext uri="{FF2B5EF4-FFF2-40B4-BE49-F238E27FC236}">
                <a16:creationId xmlns:a16="http://schemas.microsoft.com/office/drawing/2014/main" id="{7860BFB2-4896-2292-1952-715D295C5E85}"/>
              </a:ext>
            </a:extLst>
          </p:cNvPr>
          <p:cNvSpPr>
            <a:spLocks noChangeArrowheads="1"/>
          </p:cNvSpPr>
          <p:nvPr/>
        </p:nvSpPr>
        <p:spPr bwMode="auto">
          <a:xfrm>
            <a:off x="7483475" y="5284788"/>
            <a:ext cx="63500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spcBef>
                <a:spcPct val="20000"/>
              </a:spcBef>
            </a:pPr>
            <a:r>
              <a:rPr lang="fr-BE" altLang="en-US" sz="1000" b="1">
                <a:solidFill>
                  <a:schemeClr val="bg1"/>
                </a:solidFill>
                <a:latin typeface="Verdana" panose="020B0604030504040204" pitchFamily="34" charset="0"/>
              </a:rPr>
              <a:t>785</a:t>
            </a:r>
            <a:endParaRPr lang="en-US" altLang="en-US" sz="1000" b="1">
              <a:solidFill>
                <a:schemeClr val="bg1"/>
              </a:solidFill>
              <a:latin typeface="Verdana" panose="020B0604030504040204" pitchFamily="34" charset="0"/>
            </a:endParaRPr>
          </a:p>
        </p:txBody>
      </p:sp>
      <p:sp>
        <p:nvSpPr>
          <p:cNvPr id="15404" name="Rectangle 143">
            <a:extLst>
              <a:ext uri="{FF2B5EF4-FFF2-40B4-BE49-F238E27FC236}">
                <a16:creationId xmlns:a16="http://schemas.microsoft.com/office/drawing/2014/main" id="{992D648A-83BE-C65D-5D61-E1468C348CBA}"/>
              </a:ext>
            </a:extLst>
          </p:cNvPr>
          <p:cNvSpPr>
            <a:spLocks noChangeArrowheads="1"/>
          </p:cNvSpPr>
          <p:nvPr/>
        </p:nvSpPr>
        <p:spPr bwMode="auto">
          <a:xfrm>
            <a:off x="6489700" y="5002213"/>
            <a:ext cx="161290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spcBef>
                <a:spcPct val="20000"/>
              </a:spcBef>
            </a:pPr>
            <a:r>
              <a:rPr lang="fr-BE" altLang="en-US" sz="1000" b="1">
                <a:solidFill>
                  <a:srgbClr val="0093D3"/>
                </a:solidFill>
                <a:latin typeface="Verdana" panose="020B0604030504040204" pitchFamily="34" charset="0"/>
              </a:rPr>
              <a:t>78</a:t>
            </a:r>
            <a:endParaRPr lang="en-US" altLang="en-US" sz="1000" b="1">
              <a:solidFill>
                <a:schemeClr val="hlink"/>
              </a:solidFill>
              <a:latin typeface="Verdana" panose="020B0604030504040204" pitchFamily="34" charset="0"/>
            </a:endParaRPr>
          </a:p>
        </p:txBody>
      </p:sp>
      <p:sp>
        <p:nvSpPr>
          <p:cNvPr id="15405" name="Rectangle 145">
            <a:extLst>
              <a:ext uri="{FF2B5EF4-FFF2-40B4-BE49-F238E27FC236}">
                <a16:creationId xmlns:a16="http://schemas.microsoft.com/office/drawing/2014/main" id="{7BA25D53-8D9A-4A5A-DE20-79363AE1F930}"/>
              </a:ext>
            </a:extLst>
          </p:cNvPr>
          <p:cNvSpPr>
            <a:spLocks noChangeArrowheads="1"/>
          </p:cNvSpPr>
          <p:nvPr/>
        </p:nvSpPr>
        <p:spPr bwMode="auto">
          <a:xfrm>
            <a:off x="7280275" y="4724400"/>
            <a:ext cx="83820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spcBef>
                <a:spcPct val="20000"/>
              </a:spcBef>
            </a:pPr>
            <a:r>
              <a:rPr lang="fr-BE" altLang="en-US" sz="1000" b="1">
                <a:solidFill>
                  <a:srgbClr val="0093D3"/>
                </a:solidFill>
                <a:latin typeface="Verdana" panose="020B0604030504040204" pitchFamily="34" charset="0"/>
              </a:rPr>
              <a:t>19</a:t>
            </a:r>
            <a:endParaRPr lang="en-US" altLang="en-US" sz="1000" b="1">
              <a:solidFill>
                <a:srgbClr val="0093D3"/>
              </a:solidFill>
              <a:latin typeface="Verdana" panose="020B0604030504040204" pitchFamily="34" charset="0"/>
            </a:endParaRPr>
          </a:p>
        </p:txBody>
      </p:sp>
      <p:sp>
        <p:nvSpPr>
          <p:cNvPr id="15406" name="Rectangle 146">
            <a:extLst>
              <a:ext uri="{FF2B5EF4-FFF2-40B4-BE49-F238E27FC236}">
                <a16:creationId xmlns:a16="http://schemas.microsoft.com/office/drawing/2014/main" id="{D96344E6-3BE2-8C3E-DAA9-B6643F936EC7}"/>
              </a:ext>
            </a:extLst>
          </p:cNvPr>
          <p:cNvSpPr>
            <a:spLocks noChangeArrowheads="1"/>
          </p:cNvSpPr>
          <p:nvPr/>
        </p:nvSpPr>
        <p:spPr bwMode="auto">
          <a:xfrm>
            <a:off x="6478588" y="4724400"/>
            <a:ext cx="110648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algn="l" eaLnBrk="1" hangingPunct="1">
              <a:spcBef>
                <a:spcPct val="20000"/>
              </a:spcBef>
            </a:pPr>
            <a:r>
              <a:rPr lang="en-GB" altLang="en-US" sz="1000" b="1">
                <a:solidFill>
                  <a:srgbClr val="0093D3"/>
                </a:solidFill>
                <a:latin typeface="Verdana" panose="020B0604030504040204" pitchFamily="34" charset="0"/>
              </a:rPr>
              <a:t>Sweden</a:t>
            </a:r>
            <a:endParaRPr lang="en-US" altLang="en-US" sz="1000" b="1">
              <a:solidFill>
                <a:schemeClr val="hlink"/>
              </a:solidFill>
              <a:latin typeface="Verdana" panose="020B0604030504040204" pitchFamily="34" charset="0"/>
            </a:endParaRPr>
          </a:p>
        </p:txBody>
      </p:sp>
      <p:sp>
        <p:nvSpPr>
          <p:cNvPr id="15407" name="Rectangle 147">
            <a:extLst>
              <a:ext uri="{FF2B5EF4-FFF2-40B4-BE49-F238E27FC236}">
                <a16:creationId xmlns:a16="http://schemas.microsoft.com/office/drawing/2014/main" id="{271D10AE-87D3-CDCB-1B4B-647520EA6BB3}"/>
              </a:ext>
            </a:extLst>
          </p:cNvPr>
          <p:cNvSpPr>
            <a:spLocks noChangeArrowheads="1"/>
          </p:cNvSpPr>
          <p:nvPr/>
        </p:nvSpPr>
        <p:spPr bwMode="auto">
          <a:xfrm>
            <a:off x="6505575" y="4446588"/>
            <a:ext cx="1612900" cy="277812"/>
          </a:xfrm>
          <a:prstGeom prst="rect">
            <a:avLst/>
          </a:prstGeom>
          <a:gradFill rotWithShape="0">
            <a:gsLst>
              <a:gs pos="0">
                <a:srgbClr val="0093D3"/>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spcBef>
                <a:spcPct val="20000"/>
              </a:spcBef>
            </a:pPr>
            <a:r>
              <a:rPr lang="fr-BE" altLang="en-US" sz="1000" b="1">
                <a:solidFill>
                  <a:srgbClr val="0093D3"/>
                </a:solidFill>
                <a:latin typeface="Verdana" panose="020B0604030504040204" pitchFamily="34" charset="0"/>
              </a:rPr>
              <a:t>54</a:t>
            </a:r>
            <a:endParaRPr lang="en-US" altLang="en-US" sz="1000" b="1">
              <a:solidFill>
                <a:srgbClr val="0093D3"/>
              </a:solidFill>
              <a:latin typeface="Verdana" panose="020B0604030504040204" pitchFamily="34" charset="0"/>
            </a:endParaRPr>
          </a:p>
        </p:txBody>
      </p:sp>
      <p:sp>
        <p:nvSpPr>
          <p:cNvPr id="15408" name="Rectangle 148" descr="back-parlement">
            <a:extLst>
              <a:ext uri="{FF2B5EF4-FFF2-40B4-BE49-F238E27FC236}">
                <a16:creationId xmlns:a16="http://schemas.microsoft.com/office/drawing/2014/main" id="{929EC191-D9D6-0ACC-E0B9-98FB13B1B04A}"/>
              </a:ext>
            </a:extLst>
          </p:cNvPr>
          <p:cNvSpPr>
            <a:spLocks noChangeArrowheads="1"/>
          </p:cNvSpPr>
          <p:nvPr/>
        </p:nvSpPr>
        <p:spPr bwMode="auto">
          <a:xfrm>
            <a:off x="6478588" y="4446588"/>
            <a:ext cx="1106487"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algn="l" eaLnBrk="1" hangingPunct="1">
              <a:spcBef>
                <a:spcPct val="20000"/>
              </a:spcBef>
            </a:pPr>
            <a:r>
              <a:rPr lang="en-GB" altLang="en-US" sz="1000" b="1">
                <a:solidFill>
                  <a:schemeClr val="bg1"/>
                </a:solidFill>
                <a:latin typeface="Verdana" panose="020B0604030504040204" pitchFamily="34" charset="0"/>
              </a:rPr>
              <a:t>Spain</a:t>
            </a:r>
            <a:endParaRPr lang="en-US" altLang="en-US" sz="1000" b="1">
              <a:solidFill>
                <a:schemeClr val="bg1"/>
              </a:solidFill>
              <a:latin typeface="Verdana" panose="020B0604030504040204" pitchFamily="34" charset="0"/>
            </a:endParaRPr>
          </a:p>
        </p:txBody>
      </p:sp>
      <p:sp>
        <p:nvSpPr>
          <p:cNvPr id="15409" name="Rectangle 149">
            <a:extLst>
              <a:ext uri="{FF2B5EF4-FFF2-40B4-BE49-F238E27FC236}">
                <a16:creationId xmlns:a16="http://schemas.microsoft.com/office/drawing/2014/main" id="{BEA8A1A8-982C-1642-28C1-45F681E3C186}"/>
              </a:ext>
            </a:extLst>
          </p:cNvPr>
          <p:cNvSpPr>
            <a:spLocks noChangeArrowheads="1"/>
          </p:cNvSpPr>
          <p:nvPr/>
        </p:nvSpPr>
        <p:spPr bwMode="auto">
          <a:xfrm>
            <a:off x="7254875" y="4168775"/>
            <a:ext cx="86360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spcBef>
                <a:spcPct val="20000"/>
              </a:spcBef>
            </a:pPr>
            <a:r>
              <a:rPr lang="fr-BE" altLang="en-US" sz="1000" b="1">
                <a:solidFill>
                  <a:srgbClr val="0093D3"/>
                </a:solidFill>
                <a:latin typeface="Verdana" panose="020B0604030504040204" pitchFamily="34" charset="0"/>
              </a:rPr>
              <a:t>7</a:t>
            </a:r>
            <a:endParaRPr lang="en-US" altLang="en-US" sz="1000" b="1">
              <a:solidFill>
                <a:srgbClr val="0033CC"/>
              </a:solidFill>
              <a:latin typeface="Verdana" panose="020B0604030504040204" pitchFamily="34" charset="0"/>
            </a:endParaRPr>
          </a:p>
        </p:txBody>
      </p:sp>
      <p:sp>
        <p:nvSpPr>
          <p:cNvPr id="15410" name="Rectangle 150">
            <a:extLst>
              <a:ext uri="{FF2B5EF4-FFF2-40B4-BE49-F238E27FC236}">
                <a16:creationId xmlns:a16="http://schemas.microsoft.com/office/drawing/2014/main" id="{31FFABF7-BC4C-CD8E-114A-7204D71ACBA2}"/>
              </a:ext>
            </a:extLst>
          </p:cNvPr>
          <p:cNvSpPr>
            <a:spLocks noChangeArrowheads="1"/>
          </p:cNvSpPr>
          <p:nvPr/>
        </p:nvSpPr>
        <p:spPr bwMode="auto">
          <a:xfrm>
            <a:off x="6478588" y="4168775"/>
            <a:ext cx="118268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algn="l" eaLnBrk="1" hangingPunct="1">
              <a:spcBef>
                <a:spcPct val="20000"/>
              </a:spcBef>
            </a:pPr>
            <a:r>
              <a:rPr lang="en-GB" altLang="en-US" sz="1000" b="1">
                <a:solidFill>
                  <a:srgbClr val="0093D3"/>
                </a:solidFill>
                <a:latin typeface="Verdana" panose="020B0604030504040204" pitchFamily="34" charset="0"/>
              </a:rPr>
              <a:t>Slovenia</a:t>
            </a:r>
            <a:endParaRPr lang="en-US" altLang="en-US" sz="1000" b="1">
              <a:solidFill>
                <a:srgbClr val="0093D3"/>
              </a:solidFill>
              <a:latin typeface="Verdana" panose="020B0604030504040204" pitchFamily="34" charset="0"/>
            </a:endParaRPr>
          </a:p>
        </p:txBody>
      </p:sp>
      <p:sp>
        <p:nvSpPr>
          <p:cNvPr id="15411" name="Rectangle 151">
            <a:extLst>
              <a:ext uri="{FF2B5EF4-FFF2-40B4-BE49-F238E27FC236}">
                <a16:creationId xmlns:a16="http://schemas.microsoft.com/office/drawing/2014/main" id="{3607B369-712A-DB86-B1AC-78F02DF1D67B}"/>
              </a:ext>
            </a:extLst>
          </p:cNvPr>
          <p:cNvSpPr>
            <a:spLocks noChangeArrowheads="1"/>
          </p:cNvSpPr>
          <p:nvPr/>
        </p:nvSpPr>
        <p:spPr bwMode="auto">
          <a:xfrm>
            <a:off x="6505575" y="3890963"/>
            <a:ext cx="1612900" cy="277812"/>
          </a:xfrm>
          <a:prstGeom prst="rect">
            <a:avLst/>
          </a:prstGeom>
          <a:gradFill rotWithShape="0">
            <a:gsLst>
              <a:gs pos="0">
                <a:srgbClr val="0093D3"/>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spcBef>
                <a:spcPct val="20000"/>
              </a:spcBef>
            </a:pPr>
            <a:r>
              <a:rPr lang="fr-BE" altLang="en-US" sz="1000" b="1">
                <a:solidFill>
                  <a:srgbClr val="0093D3"/>
                </a:solidFill>
                <a:latin typeface="Verdana" panose="020B0604030504040204" pitchFamily="34" charset="0"/>
              </a:rPr>
              <a:t>14</a:t>
            </a:r>
            <a:endParaRPr lang="en-US" altLang="en-US" sz="1000" b="1">
              <a:solidFill>
                <a:schemeClr val="hlink"/>
              </a:solidFill>
              <a:latin typeface="Verdana" panose="020B0604030504040204" pitchFamily="34" charset="0"/>
            </a:endParaRPr>
          </a:p>
        </p:txBody>
      </p:sp>
      <p:sp>
        <p:nvSpPr>
          <p:cNvPr id="15412" name="Rectangle 152" descr="back-parlement">
            <a:extLst>
              <a:ext uri="{FF2B5EF4-FFF2-40B4-BE49-F238E27FC236}">
                <a16:creationId xmlns:a16="http://schemas.microsoft.com/office/drawing/2014/main" id="{CAC4431D-16D0-58CD-FFD7-2E3F1E2EA78F}"/>
              </a:ext>
            </a:extLst>
          </p:cNvPr>
          <p:cNvSpPr>
            <a:spLocks noChangeArrowheads="1"/>
          </p:cNvSpPr>
          <p:nvPr/>
        </p:nvSpPr>
        <p:spPr bwMode="auto">
          <a:xfrm>
            <a:off x="6478588" y="3890963"/>
            <a:ext cx="1182687"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algn="l" eaLnBrk="1" hangingPunct="1">
              <a:spcBef>
                <a:spcPct val="20000"/>
              </a:spcBef>
            </a:pPr>
            <a:r>
              <a:rPr lang="en-GB" altLang="en-US" sz="1000" b="1">
                <a:solidFill>
                  <a:schemeClr val="bg1"/>
                </a:solidFill>
                <a:latin typeface="Verdana" panose="020B0604030504040204" pitchFamily="34" charset="0"/>
              </a:rPr>
              <a:t>Slovakia</a:t>
            </a:r>
            <a:endParaRPr lang="en-US" altLang="en-US" sz="1000" b="1">
              <a:solidFill>
                <a:schemeClr val="bg1"/>
              </a:solidFill>
              <a:latin typeface="Verdana" panose="020B0604030504040204" pitchFamily="34" charset="0"/>
            </a:endParaRPr>
          </a:p>
        </p:txBody>
      </p:sp>
      <p:sp>
        <p:nvSpPr>
          <p:cNvPr id="15413" name="Rectangle 153">
            <a:extLst>
              <a:ext uri="{FF2B5EF4-FFF2-40B4-BE49-F238E27FC236}">
                <a16:creationId xmlns:a16="http://schemas.microsoft.com/office/drawing/2014/main" id="{F65E7DF3-B75D-E2B4-134F-1422DAE9F11A}"/>
              </a:ext>
            </a:extLst>
          </p:cNvPr>
          <p:cNvSpPr>
            <a:spLocks noChangeArrowheads="1"/>
          </p:cNvSpPr>
          <p:nvPr/>
        </p:nvSpPr>
        <p:spPr bwMode="auto">
          <a:xfrm>
            <a:off x="7254875" y="3608388"/>
            <a:ext cx="8636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spcBef>
                <a:spcPct val="20000"/>
              </a:spcBef>
            </a:pPr>
            <a:r>
              <a:rPr lang="fr-BE" altLang="en-US" sz="1000" b="1">
                <a:solidFill>
                  <a:srgbClr val="0093D3"/>
                </a:solidFill>
                <a:latin typeface="Verdana" panose="020B0604030504040204" pitchFamily="34" charset="0"/>
              </a:rPr>
              <a:t>35</a:t>
            </a:r>
            <a:endParaRPr lang="en-US" altLang="en-US" sz="1000" b="1">
              <a:solidFill>
                <a:srgbClr val="0033CC"/>
              </a:solidFill>
              <a:latin typeface="Verdana" panose="020B0604030504040204" pitchFamily="34" charset="0"/>
            </a:endParaRPr>
          </a:p>
        </p:txBody>
      </p:sp>
      <p:sp>
        <p:nvSpPr>
          <p:cNvPr id="15414" name="Rectangle 154">
            <a:extLst>
              <a:ext uri="{FF2B5EF4-FFF2-40B4-BE49-F238E27FC236}">
                <a16:creationId xmlns:a16="http://schemas.microsoft.com/office/drawing/2014/main" id="{425FBC7D-8E46-8B53-CF85-D094F9A5C051}"/>
              </a:ext>
            </a:extLst>
          </p:cNvPr>
          <p:cNvSpPr>
            <a:spLocks noChangeArrowheads="1"/>
          </p:cNvSpPr>
          <p:nvPr/>
        </p:nvSpPr>
        <p:spPr bwMode="auto">
          <a:xfrm>
            <a:off x="6478588" y="3614738"/>
            <a:ext cx="103028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algn="l" eaLnBrk="1" hangingPunct="1">
              <a:spcBef>
                <a:spcPct val="20000"/>
              </a:spcBef>
            </a:pPr>
            <a:r>
              <a:rPr lang="en-GB" altLang="en-US" sz="1000" b="1">
                <a:solidFill>
                  <a:srgbClr val="0093D3"/>
                </a:solidFill>
                <a:latin typeface="Verdana" panose="020B0604030504040204" pitchFamily="34" charset="0"/>
              </a:rPr>
              <a:t>Romania</a:t>
            </a:r>
            <a:endParaRPr lang="en-US" altLang="en-US" sz="1000" b="1">
              <a:solidFill>
                <a:schemeClr val="hlink"/>
              </a:solidFill>
              <a:latin typeface="Verdana" panose="020B0604030504040204" pitchFamily="34" charset="0"/>
            </a:endParaRPr>
          </a:p>
        </p:txBody>
      </p:sp>
      <p:sp>
        <p:nvSpPr>
          <p:cNvPr id="15415" name="Rectangle 155">
            <a:extLst>
              <a:ext uri="{FF2B5EF4-FFF2-40B4-BE49-F238E27FC236}">
                <a16:creationId xmlns:a16="http://schemas.microsoft.com/office/drawing/2014/main" id="{74B8F8A6-A7DF-025B-E3BC-955A04B909CC}"/>
              </a:ext>
            </a:extLst>
          </p:cNvPr>
          <p:cNvSpPr>
            <a:spLocks noChangeArrowheads="1"/>
          </p:cNvSpPr>
          <p:nvPr/>
        </p:nvSpPr>
        <p:spPr bwMode="auto">
          <a:xfrm>
            <a:off x="4737100" y="5257800"/>
            <a:ext cx="1612900" cy="277813"/>
          </a:xfrm>
          <a:prstGeom prst="rect">
            <a:avLst/>
          </a:prstGeom>
          <a:gradFill rotWithShape="0">
            <a:gsLst>
              <a:gs pos="0">
                <a:srgbClr val="0093D3"/>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spcBef>
                <a:spcPct val="20000"/>
              </a:spcBef>
            </a:pPr>
            <a:r>
              <a:rPr lang="fr-BE" altLang="en-US" sz="1000" b="1">
                <a:solidFill>
                  <a:srgbClr val="0093D3"/>
                </a:solidFill>
                <a:latin typeface="Verdana" panose="020B0604030504040204" pitchFamily="34" charset="0"/>
              </a:rPr>
              <a:t>24</a:t>
            </a:r>
            <a:endParaRPr lang="en-US" altLang="en-US" sz="1000" b="1">
              <a:solidFill>
                <a:srgbClr val="0093D3"/>
              </a:solidFill>
              <a:latin typeface="Verdana" panose="020B0604030504040204" pitchFamily="34" charset="0"/>
            </a:endParaRPr>
          </a:p>
        </p:txBody>
      </p:sp>
      <p:sp>
        <p:nvSpPr>
          <p:cNvPr id="15416" name="Rectangle 156" descr="back-parlement">
            <a:extLst>
              <a:ext uri="{FF2B5EF4-FFF2-40B4-BE49-F238E27FC236}">
                <a16:creationId xmlns:a16="http://schemas.microsoft.com/office/drawing/2014/main" id="{24885A2E-7AEE-14C6-78E3-FDCE67EF67D0}"/>
              </a:ext>
            </a:extLst>
          </p:cNvPr>
          <p:cNvSpPr>
            <a:spLocks noChangeArrowheads="1"/>
          </p:cNvSpPr>
          <p:nvPr/>
        </p:nvSpPr>
        <p:spPr bwMode="auto">
          <a:xfrm>
            <a:off x="4697413" y="5275263"/>
            <a:ext cx="1182687"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algn="l" eaLnBrk="1" hangingPunct="1">
              <a:spcBef>
                <a:spcPct val="20000"/>
              </a:spcBef>
            </a:pPr>
            <a:r>
              <a:rPr lang="en-GB" altLang="en-US" sz="1000" b="1">
                <a:solidFill>
                  <a:schemeClr val="bg1"/>
                </a:solidFill>
                <a:latin typeface="Verdana" panose="020B0604030504040204" pitchFamily="34" charset="0"/>
              </a:rPr>
              <a:t>Portugal</a:t>
            </a:r>
            <a:endParaRPr lang="en-US" altLang="en-US" sz="1000" b="1">
              <a:solidFill>
                <a:schemeClr val="bg1"/>
              </a:solidFill>
              <a:latin typeface="Verdana" panose="020B0604030504040204" pitchFamily="34" charset="0"/>
            </a:endParaRPr>
          </a:p>
        </p:txBody>
      </p:sp>
      <p:sp>
        <p:nvSpPr>
          <p:cNvPr id="15417" name="Rectangle 157">
            <a:extLst>
              <a:ext uri="{FF2B5EF4-FFF2-40B4-BE49-F238E27FC236}">
                <a16:creationId xmlns:a16="http://schemas.microsoft.com/office/drawing/2014/main" id="{BEBE092F-04E5-AE50-9D03-90DCD5CC03AA}"/>
              </a:ext>
            </a:extLst>
          </p:cNvPr>
          <p:cNvSpPr>
            <a:spLocks noChangeArrowheads="1"/>
          </p:cNvSpPr>
          <p:nvPr/>
        </p:nvSpPr>
        <p:spPr bwMode="auto">
          <a:xfrm>
            <a:off x="5470525" y="4997450"/>
            <a:ext cx="86677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spcBef>
                <a:spcPct val="20000"/>
              </a:spcBef>
            </a:pPr>
            <a:r>
              <a:rPr lang="fr-BE" altLang="en-US" sz="1000" b="1">
                <a:solidFill>
                  <a:srgbClr val="0093D3"/>
                </a:solidFill>
                <a:latin typeface="Verdana" panose="020B0604030504040204" pitchFamily="34" charset="0"/>
              </a:rPr>
              <a:t>54</a:t>
            </a:r>
            <a:endParaRPr lang="en-US" altLang="en-US" sz="1000" b="1">
              <a:solidFill>
                <a:srgbClr val="0093D3"/>
              </a:solidFill>
              <a:latin typeface="Verdana" panose="020B0604030504040204" pitchFamily="34" charset="0"/>
            </a:endParaRPr>
          </a:p>
        </p:txBody>
      </p:sp>
      <p:sp>
        <p:nvSpPr>
          <p:cNvPr id="15418" name="Rectangle 158">
            <a:extLst>
              <a:ext uri="{FF2B5EF4-FFF2-40B4-BE49-F238E27FC236}">
                <a16:creationId xmlns:a16="http://schemas.microsoft.com/office/drawing/2014/main" id="{5A2D7004-9AA6-E33A-5414-C219F7A4677E}"/>
              </a:ext>
            </a:extLst>
          </p:cNvPr>
          <p:cNvSpPr>
            <a:spLocks noChangeArrowheads="1"/>
          </p:cNvSpPr>
          <p:nvPr/>
        </p:nvSpPr>
        <p:spPr bwMode="auto">
          <a:xfrm>
            <a:off x="4697413" y="4997450"/>
            <a:ext cx="103028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algn="l" eaLnBrk="1" hangingPunct="1">
              <a:spcBef>
                <a:spcPct val="20000"/>
              </a:spcBef>
            </a:pPr>
            <a:r>
              <a:rPr lang="en-GB" altLang="en-US" sz="1000" b="1">
                <a:solidFill>
                  <a:srgbClr val="0093D3"/>
                </a:solidFill>
                <a:latin typeface="Verdana" panose="020B0604030504040204" pitchFamily="34" charset="0"/>
              </a:rPr>
              <a:t>Poland</a:t>
            </a:r>
            <a:endParaRPr lang="en-US" altLang="en-US" sz="1000" b="1">
              <a:solidFill>
                <a:srgbClr val="0093D3"/>
              </a:solidFill>
              <a:latin typeface="Verdana" panose="020B0604030504040204" pitchFamily="34" charset="0"/>
            </a:endParaRPr>
          </a:p>
        </p:txBody>
      </p:sp>
      <p:sp>
        <p:nvSpPr>
          <p:cNvPr id="15419" name="Rectangle 159">
            <a:extLst>
              <a:ext uri="{FF2B5EF4-FFF2-40B4-BE49-F238E27FC236}">
                <a16:creationId xmlns:a16="http://schemas.microsoft.com/office/drawing/2014/main" id="{84C53DA7-811C-A0B9-288C-B85FFDF8CB61}"/>
              </a:ext>
            </a:extLst>
          </p:cNvPr>
          <p:cNvSpPr>
            <a:spLocks noChangeArrowheads="1"/>
          </p:cNvSpPr>
          <p:nvPr/>
        </p:nvSpPr>
        <p:spPr bwMode="auto">
          <a:xfrm>
            <a:off x="4724400" y="4711700"/>
            <a:ext cx="1612900" cy="277813"/>
          </a:xfrm>
          <a:prstGeom prst="rect">
            <a:avLst/>
          </a:prstGeom>
          <a:gradFill rotWithShape="0">
            <a:gsLst>
              <a:gs pos="0">
                <a:srgbClr val="0093D3"/>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spcBef>
                <a:spcPct val="20000"/>
              </a:spcBef>
            </a:pPr>
            <a:r>
              <a:rPr lang="fr-BE" altLang="en-US" sz="1000" b="1">
                <a:solidFill>
                  <a:srgbClr val="0093D3"/>
                </a:solidFill>
                <a:latin typeface="Verdana" panose="020B0604030504040204" pitchFamily="34" charset="0"/>
              </a:rPr>
              <a:t>27</a:t>
            </a:r>
            <a:endParaRPr lang="en-US" altLang="en-US" sz="1000" b="1">
              <a:solidFill>
                <a:srgbClr val="0093D3"/>
              </a:solidFill>
              <a:latin typeface="Verdana" panose="020B0604030504040204" pitchFamily="34" charset="0"/>
            </a:endParaRPr>
          </a:p>
        </p:txBody>
      </p:sp>
      <p:sp>
        <p:nvSpPr>
          <p:cNvPr id="15420" name="Rectangle 160" descr="back-parlement">
            <a:extLst>
              <a:ext uri="{FF2B5EF4-FFF2-40B4-BE49-F238E27FC236}">
                <a16:creationId xmlns:a16="http://schemas.microsoft.com/office/drawing/2014/main" id="{BD9A5447-75A1-5845-5EB0-929E17046F8D}"/>
              </a:ext>
            </a:extLst>
          </p:cNvPr>
          <p:cNvSpPr>
            <a:spLocks noChangeArrowheads="1"/>
          </p:cNvSpPr>
          <p:nvPr/>
        </p:nvSpPr>
        <p:spPr bwMode="auto">
          <a:xfrm>
            <a:off x="4697413" y="4719638"/>
            <a:ext cx="1182687"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algn="l" eaLnBrk="1" hangingPunct="1">
              <a:spcBef>
                <a:spcPct val="20000"/>
              </a:spcBef>
            </a:pPr>
            <a:r>
              <a:rPr lang="en-GB" altLang="en-US" sz="1000" b="1">
                <a:solidFill>
                  <a:schemeClr val="bg1"/>
                </a:solidFill>
                <a:latin typeface="Verdana" panose="020B0604030504040204" pitchFamily="34" charset="0"/>
              </a:rPr>
              <a:t>Netherlands</a:t>
            </a:r>
            <a:endParaRPr lang="en-US" altLang="en-US" sz="1000" b="1">
              <a:solidFill>
                <a:schemeClr val="bg1"/>
              </a:solidFill>
              <a:latin typeface="Verdana" panose="020B0604030504040204" pitchFamily="34" charset="0"/>
            </a:endParaRPr>
          </a:p>
        </p:txBody>
      </p:sp>
      <p:sp>
        <p:nvSpPr>
          <p:cNvPr id="15421" name="Rectangle 161">
            <a:extLst>
              <a:ext uri="{FF2B5EF4-FFF2-40B4-BE49-F238E27FC236}">
                <a16:creationId xmlns:a16="http://schemas.microsoft.com/office/drawing/2014/main" id="{2C87CF62-D80C-7907-A774-5B82A264188E}"/>
              </a:ext>
            </a:extLst>
          </p:cNvPr>
          <p:cNvSpPr>
            <a:spLocks noChangeArrowheads="1"/>
          </p:cNvSpPr>
          <p:nvPr/>
        </p:nvSpPr>
        <p:spPr bwMode="auto">
          <a:xfrm>
            <a:off x="5462588" y="4441825"/>
            <a:ext cx="874712"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spcBef>
                <a:spcPct val="20000"/>
              </a:spcBef>
            </a:pPr>
            <a:r>
              <a:rPr lang="fr-BE" altLang="en-US" sz="1000" b="1">
                <a:solidFill>
                  <a:srgbClr val="0093D3"/>
                </a:solidFill>
                <a:latin typeface="Verdana" panose="020B0604030504040204" pitchFamily="34" charset="0"/>
              </a:rPr>
              <a:t>5</a:t>
            </a:r>
            <a:endParaRPr lang="en-US" altLang="en-US" sz="1000" b="1">
              <a:solidFill>
                <a:srgbClr val="0033CC"/>
              </a:solidFill>
              <a:latin typeface="Verdana" panose="020B0604030504040204" pitchFamily="34" charset="0"/>
            </a:endParaRPr>
          </a:p>
        </p:txBody>
      </p:sp>
      <p:sp>
        <p:nvSpPr>
          <p:cNvPr id="15422" name="Rectangle 162">
            <a:extLst>
              <a:ext uri="{FF2B5EF4-FFF2-40B4-BE49-F238E27FC236}">
                <a16:creationId xmlns:a16="http://schemas.microsoft.com/office/drawing/2014/main" id="{2F4C9E5F-F881-480D-0E98-12D373E4DFCE}"/>
              </a:ext>
            </a:extLst>
          </p:cNvPr>
          <p:cNvSpPr>
            <a:spLocks noChangeArrowheads="1"/>
          </p:cNvSpPr>
          <p:nvPr/>
        </p:nvSpPr>
        <p:spPr bwMode="auto">
          <a:xfrm>
            <a:off x="4697413" y="4441825"/>
            <a:ext cx="110648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algn="l" eaLnBrk="1" hangingPunct="1">
              <a:spcBef>
                <a:spcPct val="20000"/>
              </a:spcBef>
            </a:pPr>
            <a:r>
              <a:rPr lang="en-GB" altLang="en-US" sz="1000" b="1">
                <a:solidFill>
                  <a:srgbClr val="0093D3"/>
                </a:solidFill>
                <a:latin typeface="Verdana" panose="020B0604030504040204" pitchFamily="34" charset="0"/>
              </a:rPr>
              <a:t>Malta</a:t>
            </a:r>
            <a:endParaRPr lang="en-US" altLang="en-US" sz="1000" b="1">
              <a:solidFill>
                <a:srgbClr val="0093D3"/>
              </a:solidFill>
              <a:latin typeface="Verdana" panose="020B0604030504040204" pitchFamily="34" charset="0"/>
            </a:endParaRPr>
          </a:p>
        </p:txBody>
      </p:sp>
      <p:sp>
        <p:nvSpPr>
          <p:cNvPr id="15423" name="Rectangle 163">
            <a:extLst>
              <a:ext uri="{FF2B5EF4-FFF2-40B4-BE49-F238E27FC236}">
                <a16:creationId xmlns:a16="http://schemas.microsoft.com/office/drawing/2014/main" id="{D5DECB31-DB1B-D7ED-CB21-2E2560755832}"/>
              </a:ext>
            </a:extLst>
          </p:cNvPr>
          <p:cNvSpPr>
            <a:spLocks noChangeArrowheads="1"/>
          </p:cNvSpPr>
          <p:nvPr/>
        </p:nvSpPr>
        <p:spPr bwMode="auto">
          <a:xfrm>
            <a:off x="4724400" y="4156075"/>
            <a:ext cx="1612900" cy="277813"/>
          </a:xfrm>
          <a:prstGeom prst="rect">
            <a:avLst/>
          </a:prstGeom>
          <a:gradFill rotWithShape="0">
            <a:gsLst>
              <a:gs pos="0">
                <a:srgbClr val="0093D3"/>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spcBef>
                <a:spcPct val="20000"/>
              </a:spcBef>
            </a:pPr>
            <a:r>
              <a:rPr lang="fr-BE" altLang="en-US" sz="1000" b="1">
                <a:solidFill>
                  <a:srgbClr val="0093D3"/>
                </a:solidFill>
                <a:latin typeface="Verdana" panose="020B0604030504040204" pitchFamily="34" charset="0"/>
              </a:rPr>
              <a:t>6</a:t>
            </a:r>
            <a:endParaRPr lang="en-US" altLang="en-US" sz="1000" b="1">
              <a:solidFill>
                <a:schemeClr val="hlink"/>
              </a:solidFill>
              <a:latin typeface="Verdana" panose="020B0604030504040204" pitchFamily="34" charset="0"/>
            </a:endParaRPr>
          </a:p>
        </p:txBody>
      </p:sp>
      <p:sp>
        <p:nvSpPr>
          <p:cNvPr id="15424" name="Rectangle 164" descr="back-parlement">
            <a:extLst>
              <a:ext uri="{FF2B5EF4-FFF2-40B4-BE49-F238E27FC236}">
                <a16:creationId xmlns:a16="http://schemas.microsoft.com/office/drawing/2014/main" id="{B6D2A95C-6D62-66B2-F8D3-4E215FE761DD}"/>
              </a:ext>
            </a:extLst>
          </p:cNvPr>
          <p:cNvSpPr>
            <a:spLocks noChangeArrowheads="1"/>
          </p:cNvSpPr>
          <p:nvPr/>
        </p:nvSpPr>
        <p:spPr bwMode="auto">
          <a:xfrm>
            <a:off x="4697413" y="4164013"/>
            <a:ext cx="1182687"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algn="l" eaLnBrk="1" hangingPunct="1">
              <a:spcBef>
                <a:spcPct val="20000"/>
              </a:spcBef>
            </a:pPr>
            <a:r>
              <a:rPr lang="en-GB" altLang="en-US" sz="1000" b="1">
                <a:solidFill>
                  <a:schemeClr val="bg1"/>
                </a:solidFill>
                <a:latin typeface="Verdana" panose="020B0604030504040204" pitchFamily="34" charset="0"/>
              </a:rPr>
              <a:t>Luxembourg</a:t>
            </a:r>
            <a:endParaRPr lang="en-US" altLang="en-US" sz="1000" b="1">
              <a:solidFill>
                <a:schemeClr val="bg1"/>
              </a:solidFill>
              <a:latin typeface="Verdana" panose="020B0604030504040204" pitchFamily="34" charset="0"/>
            </a:endParaRPr>
          </a:p>
        </p:txBody>
      </p:sp>
      <p:sp>
        <p:nvSpPr>
          <p:cNvPr id="15425" name="Rectangle 165">
            <a:extLst>
              <a:ext uri="{FF2B5EF4-FFF2-40B4-BE49-F238E27FC236}">
                <a16:creationId xmlns:a16="http://schemas.microsoft.com/office/drawing/2014/main" id="{AC03C041-1264-CEF4-20B5-2FDB9CA65CBB}"/>
              </a:ext>
            </a:extLst>
          </p:cNvPr>
          <p:cNvSpPr>
            <a:spLocks noChangeArrowheads="1"/>
          </p:cNvSpPr>
          <p:nvPr/>
        </p:nvSpPr>
        <p:spPr bwMode="auto">
          <a:xfrm>
            <a:off x="5353050" y="3886200"/>
            <a:ext cx="98425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spcBef>
                <a:spcPct val="20000"/>
              </a:spcBef>
            </a:pPr>
            <a:r>
              <a:rPr lang="fr-BE" altLang="en-US" sz="1000" b="1">
                <a:solidFill>
                  <a:srgbClr val="0093D3"/>
                </a:solidFill>
                <a:latin typeface="Verdana" panose="020B0604030504040204" pitchFamily="34" charset="0"/>
              </a:rPr>
              <a:t>13</a:t>
            </a:r>
            <a:endParaRPr lang="en-US" altLang="en-US" sz="1000" b="1">
              <a:solidFill>
                <a:srgbClr val="0033CC"/>
              </a:solidFill>
              <a:latin typeface="Verdana" panose="020B0604030504040204" pitchFamily="34" charset="0"/>
            </a:endParaRPr>
          </a:p>
        </p:txBody>
      </p:sp>
      <p:sp>
        <p:nvSpPr>
          <p:cNvPr id="15426" name="Rectangle 166">
            <a:extLst>
              <a:ext uri="{FF2B5EF4-FFF2-40B4-BE49-F238E27FC236}">
                <a16:creationId xmlns:a16="http://schemas.microsoft.com/office/drawing/2014/main" id="{7A538579-0E8E-D6F4-029D-500EE3948E8D}"/>
              </a:ext>
            </a:extLst>
          </p:cNvPr>
          <p:cNvSpPr>
            <a:spLocks noChangeArrowheads="1"/>
          </p:cNvSpPr>
          <p:nvPr/>
        </p:nvSpPr>
        <p:spPr bwMode="auto">
          <a:xfrm>
            <a:off x="4660900" y="3870325"/>
            <a:ext cx="114300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algn="l" eaLnBrk="1" hangingPunct="1">
              <a:spcBef>
                <a:spcPct val="20000"/>
              </a:spcBef>
            </a:pPr>
            <a:r>
              <a:rPr lang="en-GB" altLang="en-US" sz="1000" b="1">
                <a:solidFill>
                  <a:srgbClr val="0093D3"/>
                </a:solidFill>
                <a:latin typeface="Verdana" panose="020B0604030504040204" pitchFamily="34" charset="0"/>
              </a:rPr>
              <a:t>Lithuania</a:t>
            </a:r>
            <a:endParaRPr lang="en-US" altLang="en-US" sz="1000" b="1">
              <a:solidFill>
                <a:srgbClr val="0093D3"/>
              </a:solidFill>
              <a:latin typeface="Verdana" panose="020B0604030504040204" pitchFamily="34" charset="0"/>
            </a:endParaRPr>
          </a:p>
        </p:txBody>
      </p:sp>
      <p:sp>
        <p:nvSpPr>
          <p:cNvPr id="15427" name="Rectangle 167">
            <a:extLst>
              <a:ext uri="{FF2B5EF4-FFF2-40B4-BE49-F238E27FC236}">
                <a16:creationId xmlns:a16="http://schemas.microsoft.com/office/drawing/2014/main" id="{DA2D18BB-9503-C35A-715F-D2A7A0E9AD93}"/>
              </a:ext>
            </a:extLst>
          </p:cNvPr>
          <p:cNvSpPr>
            <a:spLocks noChangeArrowheads="1"/>
          </p:cNvSpPr>
          <p:nvPr/>
        </p:nvSpPr>
        <p:spPr bwMode="auto">
          <a:xfrm>
            <a:off x="4716463" y="3608388"/>
            <a:ext cx="1620837" cy="277812"/>
          </a:xfrm>
          <a:prstGeom prst="rect">
            <a:avLst/>
          </a:prstGeom>
          <a:gradFill rotWithShape="0">
            <a:gsLst>
              <a:gs pos="0">
                <a:srgbClr val="0093D3"/>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spcBef>
                <a:spcPct val="20000"/>
              </a:spcBef>
            </a:pPr>
            <a:r>
              <a:rPr lang="fr-BE" altLang="en-US" sz="1000" b="1">
                <a:solidFill>
                  <a:srgbClr val="0093D3"/>
                </a:solidFill>
                <a:latin typeface="Verdana" panose="020B0604030504040204" pitchFamily="34" charset="0"/>
              </a:rPr>
              <a:t>9</a:t>
            </a:r>
            <a:endParaRPr lang="en-US" altLang="en-US" sz="1000" b="1">
              <a:solidFill>
                <a:srgbClr val="0093D3"/>
              </a:solidFill>
              <a:latin typeface="Verdana" panose="020B0604030504040204" pitchFamily="34" charset="0"/>
            </a:endParaRPr>
          </a:p>
        </p:txBody>
      </p:sp>
      <p:sp>
        <p:nvSpPr>
          <p:cNvPr id="15428" name="Rectangle 168" descr="back-parlement">
            <a:extLst>
              <a:ext uri="{FF2B5EF4-FFF2-40B4-BE49-F238E27FC236}">
                <a16:creationId xmlns:a16="http://schemas.microsoft.com/office/drawing/2014/main" id="{6E96FDC7-2297-4CBE-4FC0-030ECC2BD4AC}"/>
              </a:ext>
            </a:extLst>
          </p:cNvPr>
          <p:cNvSpPr>
            <a:spLocks noChangeArrowheads="1"/>
          </p:cNvSpPr>
          <p:nvPr/>
        </p:nvSpPr>
        <p:spPr bwMode="auto">
          <a:xfrm>
            <a:off x="4697413" y="3608388"/>
            <a:ext cx="1106487"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algn="l" eaLnBrk="1" hangingPunct="1">
              <a:spcBef>
                <a:spcPct val="20000"/>
              </a:spcBef>
            </a:pPr>
            <a:r>
              <a:rPr lang="en-GB" altLang="en-US" sz="1000" b="1">
                <a:solidFill>
                  <a:schemeClr val="bg1"/>
                </a:solidFill>
                <a:latin typeface="Verdana" panose="020B0604030504040204" pitchFamily="34" charset="0"/>
              </a:rPr>
              <a:t>Latvia</a:t>
            </a:r>
            <a:endParaRPr lang="en-US" altLang="en-US" sz="1000" b="1">
              <a:solidFill>
                <a:schemeClr val="bg1"/>
              </a:solidFill>
              <a:latin typeface="Verdana" panose="020B0604030504040204" pitchFamily="34" charset="0"/>
            </a:endParaRPr>
          </a:p>
        </p:txBody>
      </p:sp>
      <p:sp>
        <p:nvSpPr>
          <p:cNvPr id="15436" name="Text Box 493">
            <a:extLst>
              <a:ext uri="{FF2B5EF4-FFF2-40B4-BE49-F238E27FC236}">
                <a16:creationId xmlns:a16="http://schemas.microsoft.com/office/drawing/2014/main" id="{E0B01F21-EA4F-3825-0547-904E3539DBAC}"/>
              </a:ext>
            </a:extLst>
          </p:cNvPr>
          <p:cNvSpPr txBox="1">
            <a:spLocks noChangeArrowheads="1"/>
          </p:cNvSpPr>
          <p:nvPr/>
        </p:nvSpPr>
        <p:spPr bwMode="auto">
          <a:xfrm>
            <a:off x="2200275" y="3124200"/>
            <a:ext cx="46085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algn="ctr" eaLnBrk="1" hangingPunct="1">
              <a:spcBef>
                <a:spcPct val="50000"/>
              </a:spcBef>
            </a:pPr>
            <a:r>
              <a:rPr lang="en-US" altLang="en-US" sz="1400" b="1">
                <a:solidFill>
                  <a:srgbClr val="0093D3"/>
                </a:solidFill>
              </a:rPr>
              <a:t>Number of members elected in each country</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7B9CC0D2-04CB-2747-29DE-CEE54780B025}"/>
              </a:ext>
            </a:extLst>
          </p:cNvPr>
          <p:cNvSpPr>
            <a:spLocks noGrp="1" noChangeArrowheads="1"/>
          </p:cNvSpPr>
          <p:nvPr>
            <p:ph type="title"/>
          </p:nvPr>
        </p:nvSpPr>
        <p:spPr>
          <a:xfrm>
            <a:off x="457200" y="115888"/>
            <a:ext cx="7427913" cy="1143000"/>
          </a:xfrm>
        </p:spPr>
        <p:txBody>
          <a:bodyPr/>
          <a:lstStyle/>
          <a:p>
            <a:pPr eaLnBrk="1" hangingPunct="1"/>
            <a:r>
              <a:rPr lang="en-GB" altLang="en-US"/>
              <a:t>How big are the EU countries?</a:t>
            </a:r>
            <a:r>
              <a:rPr lang="en-US" altLang="en-US"/>
              <a:t> </a:t>
            </a:r>
          </a:p>
        </p:txBody>
      </p:sp>
      <p:sp>
        <p:nvSpPr>
          <p:cNvPr id="16387" name="Text Box 6">
            <a:extLst>
              <a:ext uri="{FF2B5EF4-FFF2-40B4-BE49-F238E27FC236}">
                <a16:creationId xmlns:a16="http://schemas.microsoft.com/office/drawing/2014/main" id="{819B0AF0-4184-9DCF-1FD2-10E3AAAFE0B4}"/>
              </a:ext>
            </a:extLst>
          </p:cNvPr>
          <p:cNvSpPr txBox="1">
            <a:spLocks noChangeArrowheads="1"/>
          </p:cNvSpPr>
          <p:nvPr/>
        </p:nvSpPr>
        <p:spPr bwMode="auto">
          <a:xfrm>
            <a:off x="3657600" y="1600200"/>
            <a:ext cx="2735263" cy="246063"/>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algn="ctr" eaLnBrk="1" hangingPunct="1">
              <a:spcBef>
                <a:spcPct val="50000"/>
              </a:spcBef>
            </a:pPr>
            <a:r>
              <a:rPr lang="en-US" altLang="en-US" sz="1000" b="1">
                <a:solidFill>
                  <a:schemeClr val="accent2"/>
                </a:solidFill>
                <a:latin typeface="Verdana" panose="020B0604030504040204" pitchFamily="34" charset="0"/>
              </a:rPr>
              <a:t>Surface area 1 000 km²</a:t>
            </a:r>
          </a:p>
        </p:txBody>
      </p:sp>
      <p:sp>
        <p:nvSpPr>
          <p:cNvPr id="16388" name="TextBox 33">
            <a:extLst>
              <a:ext uri="{FF2B5EF4-FFF2-40B4-BE49-F238E27FC236}">
                <a16:creationId xmlns:a16="http://schemas.microsoft.com/office/drawing/2014/main" id="{90846F34-0B22-EE24-8C73-458590D66DD0}"/>
              </a:ext>
            </a:extLst>
          </p:cNvPr>
          <p:cNvSpPr txBox="1">
            <a:spLocks noChangeArrowheads="1"/>
          </p:cNvSpPr>
          <p:nvPr/>
        </p:nvSpPr>
        <p:spPr bwMode="auto">
          <a:xfrm rot="-5400000">
            <a:off x="1300163" y="5076825"/>
            <a:ext cx="563562"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r>
              <a:rPr lang="fr-BE" altLang="en-US" sz="900" b="1">
                <a:solidFill>
                  <a:srgbClr val="3154A3"/>
                </a:solidFill>
              </a:rPr>
              <a:t>France</a:t>
            </a:r>
            <a:endParaRPr lang="en-US" altLang="en-US" sz="900" b="1">
              <a:solidFill>
                <a:srgbClr val="3154A3"/>
              </a:solidFill>
            </a:endParaRPr>
          </a:p>
        </p:txBody>
      </p:sp>
      <p:sp>
        <p:nvSpPr>
          <p:cNvPr id="16389" name="TextBox 34">
            <a:extLst>
              <a:ext uri="{FF2B5EF4-FFF2-40B4-BE49-F238E27FC236}">
                <a16:creationId xmlns:a16="http://schemas.microsoft.com/office/drawing/2014/main" id="{856D97C4-F848-6431-94D8-4A1B2AE5262D}"/>
              </a:ext>
            </a:extLst>
          </p:cNvPr>
          <p:cNvSpPr txBox="1">
            <a:spLocks noChangeArrowheads="1"/>
          </p:cNvSpPr>
          <p:nvPr/>
        </p:nvSpPr>
        <p:spPr bwMode="auto">
          <a:xfrm rot="-5400000">
            <a:off x="1572419" y="5044282"/>
            <a:ext cx="498475"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r>
              <a:rPr lang="fr-BE" altLang="en-US" sz="900" b="1">
                <a:solidFill>
                  <a:srgbClr val="3154A3"/>
                </a:solidFill>
              </a:rPr>
              <a:t>Spain</a:t>
            </a:r>
            <a:endParaRPr lang="en-US" altLang="en-US" sz="900" b="1">
              <a:solidFill>
                <a:srgbClr val="3154A3"/>
              </a:solidFill>
            </a:endParaRPr>
          </a:p>
        </p:txBody>
      </p:sp>
      <p:sp>
        <p:nvSpPr>
          <p:cNvPr id="16390" name="TextBox 35">
            <a:extLst>
              <a:ext uri="{FF2B5EF4-FFF2-40B4-BE49-F238E27FC236}">
                <a16:creationId xmlns:a16="http://schemas.microsoft.com/office/drawing/2014/main" id="{CE04C667-D4BE-92B7-1F34-0C4C6D50D32C}"/>
              </a:ext>
            </a:extLst>
          </p:cNvPr>
          <p:cNvSpPr txBox="1">
            <a:spLocks noChangeArrowheads="1"/>
          </p:cNvSpPr>
          <p:nvPr/>
        </p:nvSpPr>
        <p:spPr bwMode="auto">
          <a:xfrm rot="-5400000">
            <a:off x="1730376" y="5105400"/>
            <a:ext cx="633412"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r>
              <a:rPr lang="fr-BE" altLang="en-US" sz="900" b="1">
                <a:solidFill>
                  <a:srgbClr val="3154A3"/>
                </a:solidFill>
              </a:rPr>
              <a:t>Sweden	</a:t>
            </a:r>
            <a:endParaRPr lang="en-US" altLang="en-US" sz="900" b="1">
              <a:solidFill>
                <a:srgbClr val="3154A3"/>
              </a:solidFill>
            </a:endParaRPr>
          </a:p>
        </p:txBody>
      </p:sp>
      <p:sp>
        <p:nvSpPr>
          <p:cNvPr id="16391" name="TextBox 36">
            <a:extLst>
              <a:ext uri="{FF2B5EF4-FFF2-40B4-BE49-F238E27FC236}">
                <a16:creationId xmlns:a16="http://schemas.microsoft.com/office/drawing/2014/main" id="{DE0AF70F-CF61-5E73-E0D2-31D9FCF1AAB9}"/>
              </a:ext>
            </a:extLst>
          </p:cNvPr>
          <p:cNvSpPr txBox="1">
            <a:spLocks noChangeArrowheads="1"/>
          </p:cNvSpPr>
          <p:nvPr/>
        </p:nvSpPr>
        <p:spPr bwMode="auto">
          <a:xfrm rot="-5400000">
            <a:off x="1955801" y="5137150"/>
            <a:ext cx="684212"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r>
              <a:rPr lang="fr-BE" altLang="en-US" sz="900" b="1">
                <a:solidFill>
                  <a:srgbClr val="3154A3"/>
                </a:solidFill>
              </a:rPr>
              <a:t>Germany</a:t>
            </a:r>
            <a:endParaRPr lang="en-US" altLang="en-US" sz="900" b="1">
              <a:solidFill>
                <a:srgbClr val="3154A3"/>
              </a:solidFill>
            </a:endParaRPr>
          </a:p>
        </p:txBody>
      </p:sp>
      <p:sp>
        <p:nvSpPr>
          <p:cNvPr id="16392" name="TextBox 37">
            <a:extLst>
              <a:ext uri="{FF2B5EF4-FFF2-40B4-BE49-F238E27FC236}">
                <a16:creationId xmlns:a16="http://schemas.microsoft.com/office/drawing/2014/main" id="{8343DC7D-94CC-67D1-1F67-748BCACA46FE}"/>
              </a:ext>
            </a:extLst>
          </p:cNvPr>
          <p:cNvSpPr txBox="1">
            <a:spLocks noChangeArrowheads="1"/>
          </p:cNvSpPr>
          <p:nvPr/>
        </p:nvSpPr>
        <p:spPr bwMode="auto">
          <a:xfrm rot="-5400000">
            <a:off x="2243138" y="5076825"/>
            <a:ext cx="569912"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r>
              <a:rPr lang="en-US" altLang="en-US" sz="900" b="1">
                <a:solidFill>
                  <a:srgbClr val="3154A3"/>
                </a:solidFill>
              </a:rPr>
              <a:t>Poland</a:t>
            </a:r>
          </a:p>
        </p:txBody>
      </p:sp>
      <p:sp>
        <p:nvSpPr>
          <p:cNvPr id="16393" name="TextBox 38">
            <a:extLst>
              <a:ext uri="{FF2B5EF4-FFF2-40B4-BE49-F238E27FC236}">
                <a16:creationId xmlns:a16="http://schemas.microsoft.com/office/drawing/2014/main" id="{E335159F-1151-6C90-DC43-8B6D6D4A26AF}"/>
              </a:ext>
            </a:extLst>
          </p:cNvPr>
          <p:cNvSpPr txBox="1">
            <a:spLocks noChangeArrowheads="1"/>
          </p:cNvSpPr>
          <p:nvPr/>
        </p:nvSpPr>
        <p:spPr bwMode="auto">
          <a:xfrm rot="-5400000">
            <a:off x="2463801" y="5092700"/>
            <a:ext cx="595312"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r>
              <a:rPr lang="fr-BE" altLang="en-US" sz="900" b="1">
                <a:solidFill>
                  <a:srgbClr val="3154A3"/>
                </a:solidFill>
              </a:rPr>
              <a:t>Finland</a:t>
            </a:r>
            <a:endParaRPr lang="en-US" altLang="en-US" sz="900" b="1">
              <a:solidFill>
                <a:srgbClr val="3154A3"/>
              </a:solidFill>
            </a:endParaRPr>
          </a:p>
        </p:txBody>
      </p:sp>
      <p:sp>
        <p:nvSpPr>
          <p:cNvPr id="16394" name="TextBox 39">
            <a:extLst>
              <a:ext uri="{FF2B5EF4-FFF2-40B4-BE49-F238E27FC236}">
                <a16:creationId xmlns:a16="http://schemas.microsoft.com/office/drawing/2014/main" id="{B577C591-71DB-8AE7-E70C-1AFB4B56A5D4}"/>
              </a:ext>
            </a:extLst>
          </p:cNvPr>
          <p:cNvSpPr txBox="1">
            <a:spLocks noChangeArrowheads="1"/>
          </p:cNvSpPr>
          <p:nvPr/>
        </p:nvSpPr>
        <p:spPr bwMode="auto">
          <a:xfrm rot="-5400000">
            <a:off x="2774950" y="5018088"/>
            <a:ext cx="446087"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r>
              <a:rPr lang="fr-BE" altLang="en-US" sz="900" b="1">
                <a:solidFill>
                  <a:srgbClr val="3154A3"/>
                </a:solidFill>
              </a:rPr>
              <a:t>Italy</a:t>
            </a:r>
            <a:endParaRPr lang="en-US" altLang="en-US" sz="900" b="1">
              <a:solidFill>
                <a:srgbClr val="3154A3"/>
              </a:solidFill>
            </a:endParaRPr>
          </a:p>
        </p:txBody>
      </p:sp>
      <p:sp>
        <p:nvSpPr>
          <p:cNvPr id="16395" name="TextBox 40">
            <a:extLst>
              <a:ext uri="{FF2B5EF4-FFF2-40B4-BE49-F238E27FC236}">
                <a16:creationId xmlns:a16="http://schemas.microsoft.com/office/drawing/2014/main" id="{88AF1FDB-73E7-9C2B-D231-C1F573BC6B4C}"/>
              </a:ext>
            </a:extLst>
          </p:cNvPr>
          <p:cNvSpPr txBox="1">
            <a:spLocks noChangeArrowheads="1"/>
          </p:cNvSpPr>
          <p:nvPr/>
        </p:nvSpPr>
        <p:spPr bwMode="auto">
          <a:xfrm rot="-5400000">
            <a:off x="2664619" y="5366544"/>
            <a:ext cx="1143000"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r>
              <a:rPr lang="fr-BE" altLang="en-US" sz="900" b="1">
                <a:solidFill>
                  <a:srgbClr val="3154A3"/>
                </a:solidFill>
              </a:rPr>
              <a:t>United Kingdom</a:t>
            </a:r>
            <a:endParaRPr lang="en-US" altLang="en-US" sz="900" b="1">
              <a:solidFill>
                <a:srgbClr val="3154A3"/>
              </a:solidFill>
            </a:endParaRPr>
          </a:p>
        </p:txBody>
      </p:sp>
      <p:sp>
        <p:nvSpPr>
          <p:cNvPr id="16396" name="TextBox 41">
            <a:extLst>
              <a:ext uri="{FF2B5EF4-FFF2-40B4-BE49-F238E27FC236}">
                <a16:creationId xmlns:a16="http://schemas.microsoft.com/office/drawing/2014/main" id="{BF14731C-2731-D0BF-9A98-1815E3684F9A}"/>
              </a:ext>
            </a:extLst>
          </p:cNvPr>
          <p:cNvSpPr txBox="1">
            <a:spLocks noChangeArrowheads="1"/>
          </p:cNvSpPr>
          <p:nvPr/>
        </p:nvSpPr>
        <p:spPr bwMode="auto">
          <a:xfrm rot="-5400000">
            <a:off x="2988469" y="5295107"/>
            <a:ext cx="1000125"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r>
              <a:rPr lang="fr-BE" altLang="en-US" sz="900" b="1">
                <a:solidFill>
                  <a:srgbClr val="3154A3"/>
                </a:solidFill>
              </a:rPr>
              <a:t>Romania</a:t>
            </a:r>
            <a:endParaRPr lang="en-US" altLang="en-US" sz="900" b="1">
              <a:solidFill>
                <a:srgbClr val="3154A3"/>
              </a:solidFill>
            </a:endParaRPr>
          </a:p>
        </p:txBody>
      </p:sp>
      <p:sp>
        <p:nvSpPr>
          <p:cNvPr id="16397" name="TextBox 42">
            <a:extLst>
              <a:ext uri="{FF2B5EF4-FFF2-40B4-BE49-F238E27FC236}">
                <a16:creationId xmlns:a16="http://schemas.microsoft.com/office/drawing/2014/main" id="{F5360E32-DF7C-F480-F522-40B7FEA7CB99}"/>
              </a:ext>
            </a:extLst>
          </p:cNvPr>
          <p:cNvSpPr txBox="1">
            <a:spLocks noChangeArrowheads="1"/>
          </p:cNvSpPr>
          <p:nvPr/>
        </p:nvSpPr>
        <p:spPr bwMode="auto">
          <a:xfrm rot="-5400000">
            <a:off x="3324226" y="5187950"/>
            <a:ext cx="785812"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r>
              <a:rPr lang="fr-BE" altLang="en-US" sz="900" b="1">
                <a:solidFill>
                  <a:srgbClr val="3154A3"/>
                </a:solidFill>
              </a:rPr>
              <a:t>Greece</a:t>
            </a:r>
            <a:endParaRPr lang="en-US" altLang="en-US" sz="900" b="1">
              <a:solidFill>
                <a:srgbClr val="3154A3"/>
              </a:solidFill>
            </a:endParaRPr>
          </a:p>
        </p:txBody>
      </p:sp>
      <p:sp>
        <p:nvSpPr>
          <p:cNvPr id="16398" name="TextBox 43">
            <a:extLst>
              <a:ext uri="{FF2B5EF4-FFF2-40B4-BE49-F238E27FC236}">
                <a16:creationId xmlns:a16="http://schemas.microsoft.com/office/drawing/2014/main" id="{69F6B4E5-0257-6B8C-535C-08D55EDE41C8}"/>
              </a:ext>
            </a:extLst>
          </p:cNvPr>
          <p:cNvSpPr txBox="1">
            <a:spLocks noChangeArrowheads="1"/>
          </p:cNvSpPr>
          <p:nvPr/>
        </p:nvSpPr>
        <p:spPr bwMode="auto">
          <a:xfrm rot="-5400000">
            <a:off x="3502025" y="5227638"/>
            <a:ext cx="865187"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r>
              <a:rPr lang="fr-BE" altLang="en-US" sz="900" b="1">
                <a:solidFill>
                  <a:srgbClr val="3154A3"/>
                </a:solidFill>
              </a:rPr>
              <a:t>Bulgaria</a:t>
            </a:r>
            <a:endParaRPr lang="en-US" altLang="en-US" sz="900" b="1">
              <a:solidFill>
                <a:srgbClr val="3154A3"/>
              </a:solidFill>
            </a:endParaRPr>
          </a:p>
        </p:txBody>
      </p:sp>
      <p:sp>
        <p:nvSpPr>
          <p:cNvPr id="16399" name="TextBox 44">
            <a:extLst>
              <a:ext uri="{FF2B5EF4-FFF2-40B4-BE49-F238E27FC236}">
                <a16:creationId xmlns:a16="http://schemas.microsoft.com/office/drawing/2014/main" id="{61121A2F-E33B-B247-A764-8711FFE87303}"/>
              </a:ext>
            </a:extLst>
          </p:cNvPr>
          <p:cNvSpPr txBox="1">
            <a:spLocks noChangeArrowheads="1"/>
          </p:cNvSpPr>
          <p:nvPr/>
        </p:nvSpPr>
        <p:spPr bwMode="auto">
          <a:xfrm rot="-5400000">
            <a:off x="3744119" y="5226844"/>
            <a:ext cx="863600"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r>
              <a:rPr lang="fr-BE" altLang="en-US" sz="900" b="1">
                <a:solidFill>
                  <a:srgbClr val="3154A3"/>
                </a:solidFill>
              </a:rPr>
              <a:t>Hungary</a:t>
            </a:r>
            <a:endParaRPr lang="en-US" altLang="en-US" sz="900" b="1">
              <a:solidFill>
                <a:srgbClr val="3154A3"/>
              </a:solidFill>
            </a:endParaRPr>
          </a:p>
        </p:txBody>
      </p:sp>
      <p:sp>
        <p:nvSpPr>
          <p:cNvPr id="16400" name="TextBox 45">
            <a:extLst>
              <a:ext uri="{FF2B5EF4-FFF2-40B4-BE49-F238E27FC236}">
                <a16:creationId xmlns:a16="http://schemas.microsoft.com/office/drawing/2014/main" id="{DEBF894A-9C8A-A0FA-A659-0D0644591AC9}"/>
              </a:ext>
            </a:extLst>
          </p:cNvPr>
          <p:cNvSpPr txBox="1">
            <a:spLocks noChangeArrowheads="1"/>
          </p:cNvSpPr>
          <p:nvPr/>
        </p:nvSpPr>
        <p:spPr bwMode="auto">
          <a:xfrm rot="-5400000">
            <a:off x="3816350" y="5402263"/>
            <a:ext cx="1214437"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r>
              <a:rPr lang="fr-BE" altLang="en-US" sz="900" b="1">
                <a:solidFill>
                  <a:srgbClr val="3154A3"/>
                </a:solidFill>
              </a:rPr>
              <a:t>Portugal</a:t>
            </a:r>
            <a:endParaRPr lang="en-US" altLang="en-US" sz="900" b="1">
              <a:solidFill>
                <a:srgbClr val="3154A3"/>
              </a:solidFill>
            </a:endParaRPr>
          </a:p>
        </p:txBody>
      </p:sp>
      <p:sp>
        <p:nvSpPr>
          <p:cNvPr id="16401" name="TextBox 46">
            <a:extLst>
              <a:ext uri="{FF2B5EF4-FFF2-40B4-BE49-F238E27FC236}">
                <a16:creationId xmlns:a16="http://schemas.microsoft.com/office/drawing/2014/main" id="{168C9483-5E87-03A1-F1F6-04A6F2659DC5}"/>
              </a:ext>
            </a:extLst>
          </p:cNvPr>
          <p:cNvSpPr txBox="1">
            <a:spLocks noChangeArrowheads="1"/>
          </p:cNvSpPr>
          <p:nvPr/>
        </p:nvSpPr>
        <p:spPr bwMode="auto">
          <a:xfrm rot="-5400000">
            <a:off x="4154488" y="5295900"/>
            <a:ext cx="1001712"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r>
              <a:rPr lang="fr-BE" altLang="en-US" sz="900" b="1">
                <a:solidFill>
                  <a:srgbClr val="3154A3"/>
                </a:solidFill>
              </a:rPr>
              <a:t>Austria</a:t>
            </a:r>
            <a:endParaRPr lang="en-US" altLang="en-US" sz="900" b="1">
              <a:solidFill>
                <a:srgbClr val="3154A3"/>
              </a:solidFill>
            </a:endParaRPr>
          </a:p>
        </p:txBody>
      </p:sp>
      <p:sp>
        <p:nvSpPr>
          <p:cNvPr id="16402" name="TextBox 47">
            <a:extLst>
              <a:ext uri="{FF2B5EF4-FFF2-40B4-BE49-F238E27FC236}">
                <a16:creationId xmlns:a16="http://schemas.microsoft.com/office/drawing/2014/main" id="{02FD60A1-1447-73CA-468B-10EC90984859}"/>
              </a:ext>
            </a:extLst>
          </p:cNvPr>
          <p:cNvSpPr txBox="1">
            <a:spLocks noChangeArrowheads="1"/>
          </p:cNvSpPr>
          <p:nvPr/>
        </p:nvSpPr>
        <p:spPr bwMode="auto">
          <a:xfrm rot="-5400000">
            <a:off x="4278313" y="5402263"/>
            <a:ext cx="1214437"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r>
              <a:rPr lang="en-US" altLang="en-US" sz="900" b="1">
                <a:solidFill>
                  <a:srgbClr val="3154A3"/>
                </a:solidFill>
              </a:rPr>
              <a:t>Czech Republic</a:t>
            </a:r>
          </a:p>
        </p:txBody>
      </p:sp>
      <p:sp>
        <p:nvSpPr>
          <p:cNvPr id="16403" name="TextBox 48">
            <a:extLst>
              <a:ext uri="{FF2B5EF4-FFF2-40B4-BE49-F238E27FC236}">
                <a16:creationId xmlns:a16="http://schemas.microsoft.com/office/drawing/2014/main" id="{C5E70122-722F-0246-2A48-929358F12CC9}"/>
              </a:ext>
            </a:extLst>
          </p:cNvPr>
          <p:cNvSpPr txBox="1">
            <a:spLocks noChangeArrowheads="1"/>
          </p:cNvSpPr>
          <p:nvPr/>
        </p:nvSpPr>
        <p:spPr bwMode="auto">
          <a:xfrm rot="-5400000">
            <a:off x="4688682" y="5230019"/>
            <a:ext cx="86995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r>
              <a:rPr lang="fr-BE" altLang="en-US" sz="900" b="1">
                <a:solidFill>
                  <a:srgbClr val="3154A3"/>
                </a:solidFill>
              </a:rPr>
              <a:t>Ireland</a:t>
            </a:r>
            <a:endParaRPr lang="en-US" altLang="en-US" sz="900" b="1">
              <a:solidFill>
                <a:srgbClr val="3154A3"/>
              </a:solidFill>
            </a:endParaRPr>
          </a:p>
        </p:txBody>
      </p:sp>
      <p:sp>
        <p:nvSpPr>
          <p:cNvPr id="16404" name="TextBox 49">
            <a:extLst>
              <a:ext uri="{FF2B5EF4-FFF2-40B4-BE49-F238E27FC236}">
                <a16:creationId xmlns:a16="http://schemas.microsoft.com/office/drawing/2014/main" id="{9A38A267-81F2-4091-0298-723A4671105D}"/>
              </a:ext>
            </a:extLst>
          </p:cNvPr>
          <p:cNvSpPr txBox="1">
            <a:spLocks noChangeArrowheads="1"/>
          </p:cNvSpPr>
          <p:nvPr/>
        </p:nvSpPr>
        <p:spPr bwMode="auto">
          <a:xfrm rot="-5400000">
            <a:off x="4832351" y="5337175"/>
            <a:ext cx="1084262"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r>
              <a:rPr lang="fr-BE" altLang="en-US" sz="900" b="1">
                <a:solidFill>
                  <a:srgbClr val="3154A3"/>
                </a:solidFill>
              </a:rPr>
              <a:t>Lithuania</a:t>
            </a:r>
            <a:endParaRPr lang="en-US" altLang="en-US" sz="900" b="1">
              <a:solidFill>
                <a:srgbClr val="3154A3"/>
              </a:solidFill>
            </a:endParaRPr>
          </a:p>
        </p:txBody>
      </p:sp>
      <p:sp>
        <p:nvSpPr>
          <p:cNvPr id="16405" name="TextBox 50">
            <a:extLst>
              <a:ext uri="{FF2B5EF4-FFF2-40B4-BE49-F238E27FC236}">
                <a16:creationId xmlns:a16="http://schemas.microsoft.com/office/drawing/2014/main" id="{A4A3DF43-D845-1E8D-DF39-E1009458FA5E}"/>
              </a:ext>
            </a:extLst>
          </p:cNvPr>
          <p:cNvSpPr txBox="1">
            <a:spLocks noChangeArrowheads="1"/>
          </p:cNvSpPr>
          <p:nvPr/>
        </p:nvSpPr>
        <p:spPr bwMode="auto">
          <a:xfrm rot="-5400000">
            <a:off x="5231607" y="5163344"/>
            <a:ext cx="7366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r>
              <a:rPr lang="fr-BE" altLang="en-US" sz="900" b="1">
                <a:solidFill>
                  <a:srgbClr val="3154A3"/>
                </a:solidFill>
              </a:rPr>
              <a:t>Latvia</a:t>
            </a:r>
            <a:endParaRPr lang="en-US" altLang="en-US" sz="900" b="1">
              <a:solidFill>
                <a:srgbClr val="3154A3"/>
              </a:solidFill>
            </a:endParaRPr>
          </a:p>
        </p:txBody>
      </p:sp>
      <p:sp>
        <p:nvSpPr>
          <p:cNvPr id="16406" name="TextBox 51">
            <a:extLst>
              <a:ext uri="{FF2B5EF4-FFF2-40B4-BE49-F238E27FC236}">
                <a16:creationId xmlns:a16="http://schemas.microsoft.com/office/drawing/2014/main" id="{3639EEAB-8258-77AE-139B-77D51B991F9C}"/>
              </a:ext>
            </a:extLst>
          </p:cNvPr>
          <p:cNvSpPr txBox="1">
            <a:spLocks noChangeArrowheads="1"/>
          </p:cNvSpPr>
          <p:nvPr/>
        </p:nvSpPr>
        <p:spPr bwMode="auto">
          <a:xfrm rot="-5400000">
            <a:off x="5436394" y="5188744"/>
            <a:ext cx="787400"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r>
              <a:rPr lang="fr-BE" altLang="en-US" sz="900" b="1">
                <a:solidFill>
                  <a:srgbClr val="3154A3"/>
                </a:solidFill>
              </a:rPr>
              <a:t>Slovakia</a:t>
            </a:r>
            <a:endParaRPr lang="en-US" altLang="en-US" sz="900" b="1">
              <a:solidFill>
                <a:srgbClr val="3154A3"/>
              </a:solidFill>
            </a:endParaRPr>
          </a:p>
        </p:txBody>
      </p:sp>
      <p:sp>
        <p:nvSpPr>
          <p:cNvPr id="16407" name="TextBox 52">
            <a:extLst>
              <a:ext uri="{FF2B5EF4-FFF2-40B4-BE49-F238E27FC236}">
                <a16:creationId xmlns:a16="http://schemas.microsoft.com/office/drawing/2014/main" id="{ECEE1755-435C-B631-6A9B-F1CF92622B7C}"/>
              </a:ext>
            </a:extLst>
          </p:cNvPr>
          <p:cNvSpPr txBox="1">
            <a:spLocks noChangeArrowheads="1"/>
          </p:cNvSpPr>
          <p:nvPr/>
        </p:nvSpPr>
        <p:spPr bwMode="auto">
          <a:xfrm rot="-5400000">
            <a:off x="5741988" y="5122863"/>
            <a:ext cx="655637"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r>
              <a:rPr lang="fr-BE" altLang="en-US" sz="900" b="1">
                <a:solidFill>
                  <a:srgbClr val="3154A3"/>
                </a:solidFill>
              </a:rPr>
              <a:t>Estonia</a:t>
            </a:r>
            <a:endParaRPr lang="en-US" altLang="en-US" sz="900" b="1">
              <a:solidFill>
                <a:srgbClr val="3154A3"/>
              </a:solidFill>
            </a:endParaRPr>
          </a:p>
        </p:txBody>
      </p:sp>
      <p:sp>
        <p:nvSpPr>
          <p:cNvPr id="16408" name="TextBox 53">
            <a:extLst>
              <a:ext uri="{FF2B5EF4-FFF2-40B4-BE49-F238E27FC236}">
                <a16:creationId xmlns:a16="http://schemas.microsoft.com/office/drawing/2014/main" id="{BDBB0BAA-8B43-33DE-148C-D33A2C249E1F}"/>
              </a:ext>
            </a:extLst>
          </p:cNvPr>
          <p:cNvSpPr txBox="1">
            <a:spLocks noChangeArrowheads="1"/>
          </p:cNvSpPr>
          <p:nvPr/>
        </p:nvSpPr>
        <p:spPr bwMode="auto">
          <a:xfrm rot="-5400000">
            <a:off x="5948363" y="5153025"/>
            <a:ext cx="715962"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r>
              <a:rPr lang="fr-BE" altLang="en-US" sz="900" b="1">
                <a:solidFill>
                  <a:srgbClr val="3154A3"/>
                </a:solidFill>
              </a:rPr>
              <a:t>Denmark</a:t>
            </a:r>
            <a:endParaRPr lang="en-US" altLang="en-US" sz="900" b="1">
              <a:solidFill>
                <a:srgbClr val="3154A3"/>
              </a:solidFill>
            </a:endParaRPr>
          </a:p>
        </p:txBody>
      </p:sp>
      <p:sp>
        <p:nvSpPr>
          <p:cNvPr id="16409" name="TextBox 54">
            <a:extLst>
              <a:ext uri="{FF2B5EF4-FFF2-40B4-BE49-F238E27FC236}">
                <a16:creationId xmlns:a16="http://schemas.microsoft.com/office/drawing/2014/main" id="{374B4E6A-4A2B-4111-0813-F48169CDB66B}"/>
              </a:ext>
            </a:extLst>
          </p:cNvPr>
          <p:cNvSpPr txBox="1">
            <a:spLocks noChangeArrowheads="1"/>
          </p:cNvSpPr>
          <p:nvPr/>
        </p:nvSpPr>
        <p:spPr bwMode="auto">
          <a:xfrm rot="-5400000">
            <a:off x="6115844" y="5230019"/>
            <a:ext cx="869950"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r>
              <a:rPr lang="fr-BE" altLang="en-US" sz="900" b="1">
                <a:solidFill>
                  <a:srgbClr val="3154A3"/>
                </a:solidFill>
              </a:rPr>
              <a:t>Netherlands</a:t>
            </a:r>
            <a:endParaRPr lang="en-US" altLang="en-US" sz="900" b="1">
              <a:solidFill>
                <a:srgbClr val="3154A3"/>
              </a:solidFill>
            </a:endParaRPr>
          </a:p>
        </p:txBody>
      </p:sp>
      <p:sp>
        <p:nvSpPr>
          <p:cNvPr id="16410" name="TextBox 55">
            <a:extLst>
              <a:ext uri="{FF2B5EF4-FFF2-40B4-BE49-F238E27FC236}">
                <a16:creationId xmlns:a16="http://schemas.microsoft.com/office/drawing/2014/main" id="{B011081E-8F3C-4F73-E8A4-C1A4B3CB0677}"/>
              </a:ext>
            </a:extLst>
          </p:cNvPr>
          <p:cNvSpPr txBox="1">
            <a:spLocks noChangeArrowheads="1"/>
          </p:cNvSpPr>
          <p:nvPr/>
        </p:nvSpPr>
        <p:spPr bwMode="auto">
          <a:xfrm rot="-5400000">
            <a:off x="6371432" y="5188744"/>
            <a:ext cx="7874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r>
              <a:rPr lang="fr-BE" altLang="en-US" sz="900" b="1">
                <a:solidFill>
                  <a:srgbClr val="3154A3"/>
                </a:solidFill>
              </a:rPr>
              <a:t>Belgium</a:t>
            </a:r>
            <a:endParaRPr lang="en-US" altLang="en-US" sz="900" b="1">
              <a:solidFill>
                <a:srgbClr val="3154A3"/>
              </a:solidFill>
            </a:endParaRPr>
          </a:p>
        </p:txBody>
      </p:sp>
      <p:sp>
        <p:nvSpPr>
          <p:cNvPr id="16411" name="TextBox 56">
            <a:extLst>
              <a:ext uri="{FF2B5EF4-FFF2-40B4-BE49-F238E27FC236}">
                <a16:creationId xmlns:a16="http://schemas.microsoft.com/office/drawing/2014/main" id="{D344400A-4889-C1B3-DAC5-C9A5062F8615}"/>
              </a:ext>
            </a:extLst>
          </p:cNvPr>
          <p:cNvSpPr txBox="1">
            <a:spLocks noChangeArrowheads="1"/>
          </p:cNvSpPr>
          <p:nvPr/>
        </p:nvSpPr>
        <p:spPr bwMode="auto">
          <a:xfrm rot="-5400000">
            <a:off x="6509544" y="5298282"/>
            <a:ext cx="1006475"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r>
              <a:rPr lang="fr-BE" altLang="en-US" sz="900" b="1">
                <a:solidFill>
                  <a:srgbClr val="3154A3"/>
                </a:solidFill>
              </a:rPr>
              <a:t>Slovenia</a:t>
            </a:r>
            <a:endParaRPr lang="en-US" altLang="en-US" sz="900" b="1">
              <a:solidFill>
                <a:srgbClr val="3154A3"/>
              </a:solidFill>
            </a:endParaRPr>
          </a:p>
        </p:txBody>
      </p:sp>
      <p:sp>
        <p:nvSpPr>
          <p:cNvPr id="16412" name="TextBox 57">
            <a:extLst>
              <a:ext uri="{FF2B5EF4-FFF2-40B4-BE49-F238E27FC236}">
                <a16:creationId xmlns:a16="http://schemas.microsoft.com/office/drawing/2014/main" id="{FCCC5601-27FB-7308-5133-7678EED051F4}"/>
              </a:ext>
            </a:extLst>
          </p:cNvPr>
          <p:cNvSpPr txBox="1">
            <a:spLocks noChangeArrowheads="1"/>
          </p:cNvSpPr>
          <p:nvPr/>
        </p:nvSpPr>
        <p:spPr bwMode="auto">
          <a:xfrm rot="-5400000">
            <a:off x="6742113" y="5295900"/>
            <a:ext cx="1001712"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r>
              <a:rPr lang="fr-BE" altLang="en-US" sz="900" b="1">
                <a:solidFill>
                  <a:srgbClr val="3154A3"/>
                </a:solidFill>
              </a:rPr>
              <a:t>Cyprus</a:t>
            </a:r>
            <a:endParaRPr lang="en-US" altLang="en-US" sz="900" b="1">
              <a:solidFill>
                <a:srgbClr val="3154A3"/>
              </a:solidFill>
            </a:endParaRPr>
          </a:p>
        </p:txBody>
      </p:sp>
      <p:sp>
        <p:nvSpPr>
          <p:cNvPr id="16413" name="TextBox 58">
            <a:extLst>
              <a:ext uri="{FF2B5EF4-FFF2-40B4-BE49-F238E27FC236}">
                <a16:creationId xmlns:a16="http://schemas.microsoft.com/office/drawing/2014/main" id="{D0FE63BF-8E53-93DF-2678-68631D50B034}"/>
              </a:ext>
            </a:extLst>
          </p:cNvPr>
          <p:cNvSpPr txBox="1">
            <a:spLocks noChangeArrowheads="1"/>
          </p:cNvSpPr>
          <p:nvPr/>
        </p:nvSpPr>
        <p:spPr bwMode="auto">
          <a:xfrm rot="-5400000">
            <a:off x="7025482" y="5226844"/>
            <a:ext cx="8636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r>
              <a:rPr lang="fr-BE" altLang="en-US" sz="900" b="1">
                <a:solidFill>
                  <a:srgbClr val="3154A3"/>
                </a:solidFill>
              </a:rPr>
              <a:t>Luxemburg</a:t>
            </a:r>
            <a:endParaRPr lang="en-US" altLang="en-US" sz="900" b="1">
              <a:solidFill>
                <a:srgbClr val="3154A3"/>
              </a:solidFill>
            </a:endParaRPr>
          </a:p>
        </p:txBody>
      </p:sp>
      <p:sp>
        <p:nvSpPr>
          <p:cNvPr id="16414" name="TextBox 59">
            <a:extLst>
              <a:ext uri="{FF2B5EF4-FFF2-40B4-BE49-F238E27FC236}">
                <a16:creationId xmlns:a16="http://schemas.microsoft.com/office/drawing/2014/main" id="{972C0621-3C2A-34F4-636C-1AE05985B4D3}"/>
              </a:ext>
            </a:extLst>
          </p:cNvPr>
          <p:cNvSpPr txBox="1">
            <a:spLocks noChangeArrowheads="1"/>
          </p:cNvSpPr>
          <p:nvPr/>
        </p:nvSpPr>
        <p:spPr bwMode="auto">
          <a:xfrm rot="-5400000">
            <a:off x="7242175" y="5224463"/>
            <a:ext cx="858837"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r>
              <a:rPr lang="fr-BE" altLang="en-US" sz="900" b="1">
                <a:solidFill>
                  <a:srgbClr val="3154A3"/>
                </a:solidFill>
              </a:rPr>
              <a:t>Malta</a:t>
            </a:r>
            <a:endParaRPr lang="en-US" altLang="en-US" sz="900" b="1">
              <a:solidFill>
                <a:srgbClr val="3154A3"/>
              </a:solidFill>
            </a:endParaRPr>
          </a:p>
        </p:txBody>
      </p:sp>
      <p:pic>
        <p:nvPicPr>
          <p:cNvPr id="16415" name="Picture 58">
            <a:extLst>
              <a:ext uri="{FF2B5EF4-FFF2-40B4-BE49-F238E27FC236}">
                <a16:creationId xmlns:a16="http://schemas.microsoft.com/office/drawing/2014/main" id="{71C8CE6A-431A-A894-C10D-E8D16A456442}"/>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73188" y="3108325"/>
            <a:ext cx="6429375" cy="172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16" name="TextBox 62">
            <a:extLst>
              <a:ext uri="{FF2B5EF4-FFF2-40B4-BE49-F238E27FC236}">
                <a16:creationId xmlns:a16="http://schemas.microsoft.com/office/drawing/2014/main" id="{208CB0B5-EC91-207E-F95A-43C13C3CE5E3}"/>
              </a:ext>
            </a:extLst>
          </p:cNvPr>
          <p:cNvSpPr txBox="1">
            <a:spLocks noChangeArrowheads="1"/>
          </p:cNvSpPr>
          <p:nvPr/>
        </p:nvSpPr>
        <p:spPr bwMode="auto">
          <a:xfrm rot="-5400000">
            <a:off x="1370806" y="2764632"/>
            <a:ext cx="473075"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algn="l" eaLnBrk="1" hangingPunct="1"/>
            <a:r>
              <a:rPr lang="fr-BE" altLang="en-US" sz="900" b="1">
                <a:solidFill>
                  <a:srgbClr val="3154A3"/>
                </a:solidFill>
              </a:rPr>
              <a:t>544.0</a:t>
            </a:r>
            <a:endParaRPr lang="en-US" altLang="en-US" sz="900" b="1">
              <a:solidFill>
                <a:srgbClr val="3154A3"/>
              </a:solidFill>
            </a:endParaRPr>
          </a:p>
        </p:txBody>
      </p:sp>
      <p:sp>
        <p:nvSpPr>
          <p:cNvPr id="16417" name="TextBox 63">
            <a:extLst>
              <a:ext uri="{FF2B5EF4-FFF2-40B4-BE49-F238E27FC236}">
                <a16:creationId xmlns:a16="http://schemas.microsoft.com/office/drawing/2014/main" id="{2BD7DA43-2FAB-5103-6BD8-6EDE0920385E}"/>
              </a:ext>
            </a:extLst>
          </p:cNvPr>
          <p:cNvSpPr txBox="1">
            <a:spLocks noChangeArrowheads="1"/>
          </p:cNvSpPr>
          <p:nvPr/>
        </p:nvSpPr>
        <p:spPr bwMode="auto">
          <a:xfrm rot="-5400000">
            <a:off x="1604169" y="2907507"/>
            <a:ext cx="473075"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algn="l" eaLnBrk="1" hangingPunct="1"/>
            <a:r>
              <a:rPr lang="fr-BE" altLang="en-US" sz="900" b="1">
                <a:solidFill>
                  <a:srgbClr val="3154A3"/>
                </a:solidFill>
              </a:rPr>
              <a:t>506.0</a:t>
            </a:r>
            <a:endParaRPr lang="en-US" altLang="en-US" sz="900" b="1">
              <a:solidFill>
                <a:srgbClr val="3154A3"/>
              </a:solidFill>
            </a:endParaRPr>
          </a:p>
        </p:txBody>
      </p:sp>
      <p:sp>
        <p:nvSpPr>
          <p:cNvPr id="16418" name="TextBox 64">
            <a:extLst>
              <a:ext uri="{FF2B5EF4-FFF2-40B4-BE49-F238E27FC236}">
                <a16:creationId xmlns:a16="http://schemas.microsoft.com/office/drawing/2014/main" id="{8C0175C5-67EE-2C4D-E6F2-992BE95C1FF3}"/>
              </a:ext>
            </a:extLst>
          </p:cNvPr>
          <p:cNvSpPr txBox="1">
            <a:spLocks noChangeArrowheads="1"/>
          </p:cNvSpPr>
          <p:nvPr/>
        </p:nvSpPr>
        <p:spPr bwMode="auto">
          <a:xfrm rot="-5400000">
            <a:off x="1843881" y="3193257"/>
            <a:ext cx="473075"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algn="l" eaLnBrk="1" hangingPunct="1"/>
            <a:r>
              <a:rPr lang="fr-BE" altLang="en-US" sz="900" b="1">
                <a:solidFill>
                  <a:srgbClr val="3154A3"/>
                </a:solidFill>
              </a:rPr>
              <a:t>410.3</a:t>
            </a:r>
            <a:endParaRPr lang="en-US" altLang="en-US" sz="900" b="1">
              <a:solidFill>
                <a:srgbClr val="3154A3"/>
              </a:solidFill>
            </a:endParaRPr>
          </a:p>
        </p:txBody>
      </p:sp>
      <p:sp>
        <p:nvSpPr>
          <p:cNvPr id="16419" name="TextBox 65">
            <a:extLst>
              <a:ext uri="{FF2B5EF4-FFF2-40B4-BE49-F238E27FC236}">
                <a16:creationId xmlns:a16="http://schemas.microsoft.com/office/drawing/2014/main" id="{04960605-F41D-AE71-CB61-376972C5E5C9}"/>
              </a:ext>
            </a:extLst>
          </p:cNvPr>
          <p:cNvSpPr txBox="1">
            <a:spLocks noChangeArrowheads="1"/>
          </p:cNvSpPr>
          <p:nvPr/>
        </p:nvSpPr>
        <p:spPr bwMode="auto">
          <a:xfrm rot="-5400000">
            <a:off x="2089944" y="3363119"/>
            <a:ext cx="473075"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algn="l" eaLnBrk="1" hangingPunct="1"/>
            <a:r>
              <a:rPr lang="fr-BE" altLang="en-US" sz="900" b="1">
                <a:solidFill>
                  <a:srgbClr val="3154A3"/>
                </a:solidFill>
              </a:rPr>
              <a:t>357.0</a:t>
            </a:r>
            <a:endParaRPr lang="en-US" altLang="en-US" sz="900" b="1">
              <a:solidFill>
                <a:srgbClr val="3154A3"/>
              </a:solidFill>
            </a:endParaRPr>
          </a:p>
        </p:txBody>
      </p:sp>
      <p:sp>
        <p:nvSpPr>
          <p:cNvPr id="16420" name="TextBox 66">
            <a:extLst>
              <a:ext uri="{FF2B5EF4-FFF2-40B4-BE49-F238E27FC236}">
                <a16:creationId xmlns:a16="http://schemas.microsoft.com/office/drawing/2014/main" id="{046BB660-6761-A851-1015-E79CCCC063E9}"/>
              </a:ext>
            </a:extLst>
          </p:cNvPr>
          <p:cNvSpPr txBox="1">
            <a:spLocks noChangeArrowheads="1"/>
          </p:cNvSpPr>
          <p:nvPr/>
        </p:nvSpPr>
        <p:spPr bwMode="auto">
          <a:xfrm rot="-5400000">
            <a:off x="2315369" y="3550444"/>
            <a:ext cx="473075"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algn="l" eaLnBrk="1" hangingPunct="1"/>
            <a:r>
              <a:rPr lang="fr-BE" altLang="en-US" sz="900" b="1">
                <a:solidFill>
                  <a:srgbClr val="3154A3"/>
                </a:solidFill>
              </a:rPr>
              <a:t>312.7</a:t>
            </a:r>
            <a:endParaRPr lang="en-US" altLang="en-US" sz="900" b="1">
              <a:solidFill>
                <a:srgbClr val="3154A3"/>
              </a:solidFill>
            </a:endParaRPr>
          </a:p>
        </p:txBody>
      </p:sp>
      <p:sp>
        <p:nvSpPr>
          <p:cNvPr id="16421" name="TextBox 67">
            <a:extLst>
              <a:ext uri="{FF2B5EF4-FFF2-40B4-BE49-F238E27FC236}">
                <a16:creationId xmlns:a16="http://schemas.microsoft.com/office/drawing/2014/main" id="{92AC7B7C-91F3-6F67-7331-3946B8BD83C6}"/>
              </a:ext>
            </a:extLst>
          </p:cNvPr>
          <p:cNvSpPr txBox="1">
            <a:spLocks noChangeArrowheads="1"/>
          </p:cNvSpPr>
          <p:nvPr/>
        </p:nvSpPr>
        <p:spPr bwMode="auto">
          <a:xfrm rot="-5400000">
            <a:off x="2559844" y="3550444"/>
            <a:ext cx="473075"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algn="l" eaLnBrk="1" hangingPunct="1"/>
            <a:r>
              <a:rPr lang="fr-BE" altLang="en-US" sz="900" b="1">
                <a:solidFill>
                  <a:srgbClr val="3154A3"/>
                </a:solidFill>
              </a:rPr>
              <a:t>304.5</a:t>
            </a:r>
            <a:endParaRPr lang="en-US" altLang="en-US" sz="900" b="1">
              <a:solidFill>
                <a:srgbClr val="3154A3"/>
              </a:solidFill>
            </a:endParaRPr>
          </a:p>
        </p:txBody>
      </p:sp>
      <p:sp>
        <p:nvSpPr>
          <p:cNvPr id="16422" name="TextBox 68">
            <a:extLst>
              <a:ext uri="{FF2B5EF4-FFF2-40B4-BE49-F238E27FC236}">
                <a16:creationId xmlns:a16="http://schemas.microsoft.com/office/drawing/2014/main" id="{47A936A3-53A2-A626-2D18-0BF9FD6B26D6}"/>
              </a:ext>
            </a:extLst>
          </p:cNvPr>
          <p:cNvSpPr txBox="1">
            <a:spLocks noChangeArrowheads="1"/>
          </p:cNvSpPr>
          <p:nvPr/>
        </p:nvSpPr>
        <p:spPr bwMode="auto">
          <a:xfrm rot="-5400000">
            <a:off x="2790031" y="3550444"/>
            <a:ext cx="473075"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algn="l" eaLnBrk="1" hangingPunct="1"/>
            <a:r>
              <a:rPr lang="fr-BE" altLang="en-US" sz="900" b="1">
                <a:solidFill>
                  <a:srgbClr val="3154A3"/>
                </a:solidFill>
              </a:rPr>
              <a:t>295.1</a:t>
            </a:r>
            <a:endParaRPr lang="en-US" altLang="en-US" sz="900" b="1">
              <a:solidFill>
                <a:srgbClr val="3154A3"/>
              </a:solidFill>
            </a:endParaRPr>
          </a:p>
        </p:txBody>
      </p:sp>
      <p:sp>
        <p:nvSpPr>
          <p:cNvPr id="16423" name="TextBox 69">
            <a:extLst>
              <a:ext uri="{FF2B5EF4-FFF2-40B4-BE49-F238E27FC236}">
                <a16:creationId xmlns:a16="http://schemas.microsoft.com/office/drawing/2014/main" id="{85579C5F-5A7C-4AE1-EE94-3E953AD1AFCB}"/>
              </a:ext>
            </a:extLst>
          </p:cNvPr>
          <p:cNvSpPr txBox="1">
            <a:spLocks noChangeArrowheads="1"/>
          </p:cNvSpPr>
          <p:nvPr/>
        </p:nvSpPr>
        <p:spPr bwMode="auto">
          <a:xfrm rot="-5400000">
            <a:off x="3029744" y="3764757"/>
            <a:ext cx="473075"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algn="l" eaLnBrk="1" hangingPunct="1"/>
            <a:r>
              <a:rPr lang="fr-BE" altLang="en-US" sz="900" b="1">
                <a:solidFill>
                  <a:srgbClr val="3154A3"/>
                </a:solidFill>
              </a:rPr>
              <a:t>243.8</a:t>
            </a:r>
            <a:endParaRPr lang="en-US" altLang="en-US" sz="900" b="1">
              <a:solidFill>
                <a:srgbClr val="3154A3"/>
              </a:solidFill>
            </a:endParaRPr>
          </a:p>
        </p:txBody>
      </p:sp>
      <p:sp>
        <p:nvSpPr>
          <p:cNvPr id="16424" name="TextBox 70">
            <a:extLst>
              <a:ext uri="{FF2B5EF4-FFF2-40B4-BE49-F238E27FC236}">
                <a16:creationId xmlns:a16="http://schemas.microsoft.com/office/drawing/2014/main" id="{D9BAD118-C2E0-55E6-13BF-AEED57EAD980}"/>
              </a:ext>
            </a:extLst>
          </p:cNvPr>
          <p:cNvSpPr txBox="1">
            <a:spLocks noChangeArrowheads="1"/>
          </p:cNvSpPr>
          <p:nvPr/>
        </p:nvSpPr>
        <p:spPr bwMode="auto">
          <a:xfrm rot="-5400000">
            <a:off x="3258344" y="3764757"/>
            <a:ext cx="473075"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algn="l" eaLnBrk="1" hangingPunct="1"/>
            <a:r>
              <a:rPr lang="fr-BE" altLang="en-US" sz="900" b="1">
                <a:solidFill>
                  <a:srgbClr val="3154A3"/>
                </a:solidFill>
              </a:rPr>
              <a:t>230.0</a:t>
            </a:r>
            <a:endParaRPr lang="en-US" altLang="en-US" sz="900" b="1">
              <a:solidFill>
                <a:srgbClr val="3154A3"/>
              </a:solidFill>
            </a:endParaRPr>
          </a:p>
        </p:txBody>
      </p:sp>
      <p:sp>
        <p:nvSpPr>
          <p:cNvPr id="16425" name="TextBox 71">
            <a:extLst>
              <a:ext uri="{FF2B5EF4-FFF2-40B4-BE49-F238E27FC236}">
                <a16:creationId xmlns:a16="http://schemas.microsoft.com/office/drawing/2014/main" id="{66F173EB-A744-8E50-F34B-FCD00C35D122}"/>
              </a:ext>
            </a:extLst>
          </p:cNvPr>
          <p:cNvSpPr txBox="1">
            <a:spLocks noChangeArrowheads="1"/>
          </p:cNvSpPr>
          <p:nvPr/>
        </p:nvSpPr>
        <p:spPr bwMode="auto">
          <a:xfrm rot="-5400000">
            <a:off x="3496469" y="4050507"/>
            <a:ext cx="473075"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algn="l" eaLnBrk="1" hangingPunct="1"/>
            <a:r>
              <a:rPr lang="fr-BE" altLang="en-US" sz="900" b="1">
                <a:solidFill>
                  <a:srgbClr val="3154A3"/>
                </a:solidFill>
              </a:rPr>
              <a:t>130.7</a:t>
            </a:r>
            <a:endParaRPr lang="en-US" altLang="en-US" sz="900" b="1">
              <a:solidFill>
                <a:srgbClr val="3154A3"/>
              </a:solidFill>
            </a:endParaRPr>
          </a:p>
        </p:txBody>
      </p:sp>
      <p:sp>
        <p:nvSpPr>
          <p:cNvPr id="16426" name="TextBox 72">
            <a:extLst>
              <a:ext uri="{FF2B5EF4-FFF2-40B4-BE49-F238E27FC236}">
                <a16:creationId xmlns:a16="http://schemas.microsoft.com/office/drawing/2014/main" id="{C6576E5C-8604-1A59-16E0-E0FA455B757E}"/>
              </a:ext>
            </a:extLst>
          </p:cNvPr>
          <p:cNvSpPr txBox="1">
            <a:spLocks noChangeArrowheads="1"/>
          </p:cNvSpPr>
          <p:nvPr/>
        </p:nvSpPr>
        <p:spPr bwMode="auto">
          <a:xfrm rot="-5400000">
            <a:off x="3728244" y="4193382"/>
            <a:ext cx="473075"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algn="l" eaLnBrk="1" hangingPunct="1"/>
            <a:r>
              <a:rPr lang="fr-BE" altLang="en-US" sz="900" b="1">
                <a:solidFill>
                  <a:srgbClr val="3154A3"/>
                </a:solidFill>
              </a:rPr>
              <a:t>111.0</a:t>
            </a:r>
            <a:endParaRPr lang="en-US" altLang="en-US" sz="900" b="1">
              <a:solidFill>
                <a:srgbClr val="3154A3"/>
              </a:solidFill>
            </a:endParaRPr>
          </a:p>
        </p:txBody>
      </p:sp>
      <p:sp>
        <p:nvSpPr>
          <p:cNvPr id="16427" name="TextBox 73">
            <a:extLst>
              <a:ext uri="{FF2B5EF4-FFF2-40B4-BE49-F238E27FC236}">
                <a16:creationId xmlns:a16="http://schemas.microsoft.com/office/drawing/2014/main" id="{87E63B33-63D6-8C0A-2DAD-9CD5E7D15BED}"/>
              </a:ext>
            </a:extLst>
          </p:cNvPr>
          <p:cNvSpPr txBox="1">
            <a:spLocks noChangeArrowheads="1"/>
          </p:cNvSpPr>
          <p:nvPr/>
        </p:nvSpPr>
        <p:spPr bwMode="auto">
          <a:xfrm rot="-5400000">
            <a:off x="4004469" y="4233069"/>
            <a:ext cx="409575"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algn="l" eaLnBrk="1" hangingPunct="1"/>
            <a:r>
              <a:rPr lang="fr-BE" altLang="en-US" sz="900" b="1">
                <a:solidFill>
                  <a:srgbClr val="3154A3"/>
                </a:solidFill>
              </a:rPr>
              <a:t>93.0</a:t>
            </a:r>
            <a:endParaRPr lang="en-US" altLang="en-US" sz="900" b="1">
              <a:solidFill>
                <a:srgbClr val="3154A3"/>
              </a:solidFill>
            </a:endParaRPr>
          </a:p>
        </p:txBody>
      </p:sp>
      <p:sp>
        <p:nvSpPr>
          <p:cNvPr id="16428" name="TextBox 74">
            <a:extLst>
              <a:ext uri="{FF2B5EF4-FFF2-40B4-BE49-F238E27FC236}">
                <a16:creationId xmlns:a16="http://schemas.microsoft.com/office/drawing/2014/main" id="{717328D5-504A-3CC3-A23C-D20EF2D76741}"/>
              </a:ext>
            </a:extLst>
          </p:cNvPr>
          <p:cNvSpPr txBox="1">
            <a:spLocks noChangeArrowheads="1"/>
          </p:cNvSpPr>
          <p:nvPr/>
        </p:nvSpPr>
        <p:spPr bwMode="auto">
          <a:xfrm rot="-5400000">
            <a:off x="4218781" y="4233069"/>
            <a:ext cx="409575"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algn="l" eaLnBrk="1" hangingPunct="1"/>
            <a:r>
              <a:rPr lang="fr-BE" altLang="en-US" sz="900" b="1">
                <a:solidFill>
                  <a:srgbClr val="3154A3"/>
                </a:solidFill>
              </a:rPr>
              <a:t>91.9</a:t>
            </a:r>
            <a:endParaRPr lang="en-US" altLang="en-US" sz="900" b="1">
              <a:solidFill>
                <a:srgbClr val="3154A3"/>
              </a:solidFill>
            </a:endParaRPr>
          </a:p>
        </p:txBody>
      </p:sp>
      <p:sp>
        <p:nvSpPr>
          <p:cNvPr id="16429" name="TextBox 75">
            <a:extLst>
              <a:ext uri="{FF2B5EF4-FFF2-40B4-BE49-F238E27FC236}">
                <a16:creationId xmlns:a16="http://schemas.microsoft.com/office/drawing/2014/main" id="{80FA6A71-5466-E3E0-3D04-A59B7605A744}"/>
              </a:ext>
            </a:extLst>
          </p:cNvPr>
          <p:cNvSpPr txBox="1">
            <a:spLocks noChangeArrowheads="1"/>
          </p:cNvSpPr>
          <p:nvPr/>
        </p:nvSpPr>
        <p:spPr bwMode="auto">
          <a:xfrm rot="-5400000">
            <a:off x="4464844" y="4233069"/>
            <a:ext cx="409575"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algn="l" eaLnBrk="1" hangingPunct="1"/>
            <a:r>
              <a:rPr lang="fr-BE" altLang="en-US" sz="900" b="1">
                <a:solidFill>
                  <a:srgbClr val="3154A3"/>
                </a:solidFill>
              </a:rPr>
              <a:t>82.5</a:t>
            </a:r>
            <a:endParaRPr lang="en-US" altLang="en-US" sz="900" b="1">
              <a:solidFill>
                <a:srgbClr val="3154A3"/>
              </a:solidFill>
            </a:endParaRPr>
          </a:p>
        </p:txBody>
      </p:sp>
      <p:sp>
        <p:nvSpPr>
          <p:cNvPr id="16430" name="TextBox 76">
            <a:extLst>
              <a:ext uri="{FF2B5EF4-FFF2-40B4-BE49-F238E27FC236}">
                <a16:creationId xmlns:a16="http://schemas.microsoft.com/office/drawing/2014/main" id="{3A8C8FE1-29B4-4FF2-A42B-15252591032C}"/>
              </a:ext>
            </a:extLst>
          </p:cNvPr>
          <p:cNvSpPr txBox="1">
            <a:spLocks noChangeArrowheads="1"/>
          </p:cNvSpPr>
          <p:nvPr/>
        </p:nvSpPr>
        <p:spPr bwMode="auto">
          <a:xfrm rot="-5400000">
            <a:off x="4693444" y="4304507"/>
            <a:ext cx="409575"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algn="l" eaLnBrk="1" hangingPunct="1"/>
            <a:r>
              <a:rPr lang="fr-BE" altLang="en-US" sz="900" b="1">
                <a:solidFill>
                  <a:srgbClr val="3154A3"/>
                </a:solidFill>
              </a:rPr>
              <a:t>77.3</a:t>
            </a:r>
            <a:endParaRPr lang="en-US" altLang="en-US" sz="900" b="1">
              <a:solidFill>
                <a:srgbClr val="3154A3"/>
              </a:solidFill>
            </a:endParaRPr>
          </a:p>
        </p:txBody>
      </p:sp>
      <p:sp>
        <p:nvSpPr>
          <p:cNvPr id="16431" name="TextBox 77">
            <a:extLst>
              <a:ext uri="{FF2B5EF4-FFF2-40B4-BE49-F238E27FC236}">
                <a16:creationId xmlns:a16="http://schemas.microsoft.com/office/drawing/2014/main" id="{8D3A3B63-B137-13B1-8C20-144B1D511F24}"/>
              </a:ext>
            </a:extLst>
          </p:cNvPr>
          <p:cNvSpPr txBox="1">
            <a:spLocks noChangeArrowheads="1"/>
          </p:cNvSpPr>
          <p:nvPr/>
        </p:nvSpPr>
        <p:spPr bwMode="auto">
          <a:xfrm rot="-5400000">
            <a:off x="4926806" y="4304507"/>
            <a:ext cx="409575"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algn="l" eaLnBrk="1" hangingPunct="1"/>
            <a:r>
              <a:rPr lang="fr-BE" altLang="en-US" sz="900" b="1">
                <a:solidFill>
                  <a:srgbClr val="3154A3"/>
                </a:solidFill>
              </a:rPr>
              <a:t>68.4</a:t>
            </a:r>
            <a:endParaRPr lang="en-US" altLang="en-US" sz="900" b="1">
              <a:solidFill>
                <a:srgbClr val="3154A3"/>
              </a:solidFill>
            </a:endParaRPr>
          </a:p>
        </p:txBody>
      </p:sp>
      <p:sp>
        <p:nvSpPr>
          <p:cNvPr id="16432" name="TextBox 78">
            <a:extLst>
              <a:ext uri="{FF2B5EF4-FFF2-40B4-BE49-F238E27FC236}">
                <a16:creationId xmlns:a16="http://schemas.microsoft.com/office/drawing/2014/main" id="{72F3EA6E-3ED6-4403-A748-744EB7FF831C}"/>
              </a:ext>
            </a:extLst>
          </p:cNvPr>
          <p:cNvSpPr txBox="1">
            <a:spLocks noChangeArrowheads="1"/>
          </p:cNvSpPr>
          <p:nvPr/>
        </p:nvSpPr>
        <p:spPr bwMode="auto">
          <a:xfrm rot="-5400000">
            <a:off x="5155406" y="4304507"/>
            <a:ext cx="409575"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algn="l" eaLnBrk="1" hangingPunct="1"/>
            <a:r>
              <a:rPr lang="fr-BE" altLang="en-US" sz="900" b="1">
                <a:solidFill>
                  <a:srgbClr val="3154A3"/>
                </a:solidFill>
              </a:rPr>
              <a:t>62.7</a:t>
            </a:r>
            <a:endParaRPr lang="en-US" altLang="en-US" sz="900" b="1">
              <a:solidFill>
                <a:srgbClr val="3154A3"/>
              </a:solidFill>
            </a:endParaRPr>
          </a:p>
        </p:txBody>
      </p:sp>
      <p:sp>
        <p:nvSpPr>
          <p:cNvPr id="16433" name="TextBox 79">
            <a:extLst>
              <a:ext uri="{FF2B5EF4-FFF2-40B4-BE49-F238E27FC236}">
                <a16:creationId xmlns:a16="http://schemas.microsoft.com/office/drawing/2014/main" id="{13A01D84-39E8-2F21-8718-EFA648D0D6EC}"/>
              </a:ext>
            </a:extLst>
          </p:cNvPr>
          <p:cNvSpPr txBox="1">
            <a:spLocks noChangeArrowheads="1"/>
          </p:cNvSpPr>
          <p:nvPr/>
        </p:nvSpPr>
        <p:spPr bwMode="auto">
          <a:xfrm rot="-5400000">
            <a:off x="5395119" y="4304507"/>
            <a:ext cx="409575"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algn="l" eaLnBrk="1" hangingPunct="1"/>
            <a:r>
              <a:rPr lang="fr-BE" altLang="en-US" sz="900" b="1">
                <a:solidFill>
                  <a:srgbClr val="3154A3"/>
                </a:solidFill>
              </a:rPr>
              <a:t>62.3</a:t>
            </a:r>
            <a:endParaRPr lang="en-US" altLang="en-US" sz="900" b="1">
              <a:solidFill>
                <a:srgbClr val="3154A3"/>
              </a:solidFill>
            </a:endParaRPr>
          </a:p>
        </p:txBody>
      </p:sp>
      <p:sp>
        <p:nvSpPr>
          <p:cNvPr id="16434" name="TextBox 80">
            <a:extLst>
              <a:ext uri="{FF2B5EF4-FFF2-40B4-BE49-F238E27FC236}">
                <a16:creationId xmlns:a16="http://schemas.microsoft.com/office/drawing/2014/main" id="{902B36AE-5A66-D862-69A4-5E388CC7A2B3}"/>
              </a:ext>
            </a:extLst>
          </p:cNvPr>
          <p:cNvSpPr txBox="1">
            <a:spLocks noChangeArrowheads="1"/>
          </p:cNvSpPr>
          <p:nvPr/>
        </p:nvSpPr>
        <p:spPr bwMode="auto">
          <a:xfrm rot="-5400000">
            <a:off x="5617369" y="4304507"/>
            <a:ext cx="409575"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algn="l" eaLnBrk="1" hangingPunct="1"/>
            <a:r>
              <a:rPr lang="fr-BE" altLang="en-US" sz="900" b="1">
                <a:solidFill>
                  <a:srgbClr val="3154A3"/>
                </a:solidFill>
              </a:rPr>
              <a:t>49.0</a:t>
            </a:r>
            <a:endParaRPr lang="en-US" altLang="en-US" sz="900" b="1">
              <a:solidFill>
                <a:srgbClr val="3154A3"/>
              </a:solidFill>
            </a:endParaRPr>
          </a:p>
        </p:txBody>
      </p:sp>
      <p:sp>
        <p:nvSpPr>
          <p:cNvPr id="16435" name="TextBox 81">
            <a:extLst>
              <a:ext uri="{FF2B5EF4-FFF2-40B4-BE49-F238E27FC236}">
                <a16:creationId xmlns:a16="http://schemas.microsoft.com/office/drawing/2014/main" id="{218F250E-6C27-D980-7939-B3ECB1601DB6}"/>
              </a:ext>
            </a:extLst>
          </p:cNvPr>
          <p:cNvSpPr txBox="1">
            <a:spLocks noChangeArrowheads="1"/>
          </p:cNvSpPr>
          <p:nvPr/>
        </p:nvSpPr>
        <p:spPr bwMode="auto">
          <a:xfrm rot="-5400000">
            <a:off x="5877719" y="4304507"/>
            <a:ext cx="409575"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algn="l" eaLnBrk="1" hangingPunct="1"/>
            <a:r>
              <a:rPr lang="fr-BE" altLang="en-US" sz="900" b="1">
                <a:solidFill>
                  <a:srgbClr val="3154A3"/>
                </a:solidFill>
              </a:rPr>
              <a:t>43.4</a:t>
            </a:r>
            <a:endParaRPr lang="en-US" altLang="en-US" sz="900" b="1">
              <a:solidFill>
                <a:srgbClr val="3154A3"/>
              </a:solidFill>
            </a:endParaRPr>
          </a:p>
        </p:txBody>
      </p:sp>
      <p:sp>
        <p:nvSpPr>
          <p:cNvPr id="16436" name="TextBox 82">
            <a:extLst>
              <a:ext uri="{FF2B5EF4-FFF2-40B4-BE49-F238E27FC236}">
                <a16:creationId xmlns:a16="http://schemas.microsoft.com/office/drawing/2014/main" id="{F01B1C4C-738D-DE5D-F725-A6C450E7B938}"/>
              </a:ext>
            </a:extLst>
          </p:cNvPr>
          <p:cNvSpPr txBox="1">
            <a:spLocks noChangeArrowheads="1"/>
          </p:cNvSpPr>
          <p:nvPr/>
        </p:nvSpPr>
        <p:spPr bwMode="auto">
          <a:xfrm rot="-5400000">
            <a:off x="6107906" y="4375944"/>
            <a:ext cx="409575"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algn="l" eaLnBrk="1" hangingPunct="1"/>
            <a:r>
              <a:rPr lang="fr-BE" altLang="en-US" sz="900" b="1">
                <a:solidFill>
                  <a:srgbClr val="3154A3"/>
                </a:solidFill>
              </a:rPr>
              <a:t>43.1</a:t>
            </a:r>
            <a:endParaRPr lang="en-US" altLang="en-US" sz="900" b="1">
              <a:solidFill>
                <a:srgbClr val="3154A3"/>
              </a:solidFill>
            </a:endParaRPr>
          </a:p>
        </p:txBody>
      </p:sp>
      <p:sp>
        <p:nvSpPr>
          <p:cNvPr id="16437" name="TextBox 83">
            <a:extLst>
              <a:ext uri="{FF2B5EF4-FFF2-40B4-BE49-F238E27FC236}">
                <a16:creationId xmlns:a16="http://schemas.microsoft.com/office/drawing/2014/main" id="{BC163DB9-C9ED-4ED1-0B86-EBAEDA413662}"/>
              </a:ext>
            </a:extLst>
          </p:cNvPr>
          <p:cNvSpPr txBox="1">
            <a:spLocks noChangeArrowheads="1"/>
          </p:cNvSpPr>
          <p:nvPr/>
        </p:nvSpPr>
        <p:spPr bwMode="auto">
          <a:xfrm rot="-5400000">
            <a:off x="6336506" y="4375944"/>
            <a:ext cx="409575"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algn="l" eaLnBrk="1" hangingPunct="1"/>
            <a:r>
              <a:rPr lang="fr-BE" altLang="en-US" sz="900" b="1">
                <a:solidFill>
                  <a:srgbClr val="3154A3"/>
                </a:solidFill>
              </a:rPr>
              <a:t>33.8</a:t>
            </a:r>
            <a:endParaRPr lang="en-US" altLang="en-US" sz="900" b="1">
              <a:solidFill>
                <a:srgbClr val="3154A3"/>
              </a:solidFill>
            </a:endParaRPr>
          </a:p>
        </p:txBody>
      </p:sp>
      <p:sp>
        <p:nvSpPr>
          <p:cNvPr id="16438" name="TextBox 84">
            <a:extLst>
              <a:ext uri="{FF2B5EF4-FFF2-40B4-BE49-F238E27FC236}">
                <a16:creationId xmlns:a16="http://schemas.microsoft.com/office/drawing/2014/main" id="{F97E7A85-F7D7-54A7-7ECC-F5AD4314D048}"/>
              </a:ext>
            </a:extLst>
          </p:cNvPr>
          <p:cNvSpPr txBox="1">
            <a:spLocks noChangeArrowheads="1"/>
          </p:cNvSpPr>
          <p:nvPr/>
        </p:nvSpPr>
        <p:spPr bwMode="auto">
          <a:xfrm rot="-5400000">
            <a:off x="6553994" y="4375944"/>
            <a:ext cx="409575"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algn="l" eaLnBrk="1" hangingPunct="1"/>
            <a:r>
              <a:rPr lang="fr-BE" altLang="en-US" sz="900" b="1">
                <a:solidFill>
                  <a:srgbClr val="3154A3"/>
                </a:solidFill>
              </a:rPr>
              <a:t>30.3</a:t>
            </a:r>
            <a:endParaRPr lang="en-US" altLang="en-US" sz="900" b="1">
              <a:solidFill>
                <a:srgbClr val="3154A3"/>
              </a:solidFill>
            </a:endParaRPr>
          </a:p>
        </p:txBody>
      </p:sp>
      <p:sp>
        <p:nvSpPr>
          <p:cNvPr id="16439" name="TextBox 85">
            <a:extLst>
              <a:ext uri="{FF2B5EF4-FFF2-40B4-BE49-F238E27FC236}">
                <a16:creationId xmlns:a16="http://schemas.microsoft.com/office/drawing/2014/main" id="{7DA5F4D5-57B6-CE54-ABB0-FB0352E790E4}"/>
              </a:ext>
            </a:extLst>
          </p:cNvPr>
          <p:cNvSpPr txBox="1">
            <a:spLocks noChangeArrowheads="1"/>
          </p:cNvSpPr>
          <p:nvPr/>
        </p:nvSpPr>
        <p:spPr bwMode="auto">
          <a:xfrm rot="-5400000">
            <a:off x="6806406" y="4447382"/>
            <a:ext cx="409575"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algn="l" eaLnBrk="1" hangingPunct="1"/>
            <a:r>
              <a:rPr lang="fr-BE" altLang="en-US" sz="900" b="1">
                <a:solidFill>
                  <a:srgbClr val="3154A3"/>
                </a:solidFill>
              </a:rPr>
              <a:t>20.1</a:t>
            </a:r>
            <a:endParaRPr lang="en-US" altLang="en-US" sz="900" b="1">
              <a:solidFill>
                <a:srgbClr val="3154A3"/>
              </a:solidFill>
            </a:endParaRPr>
          </a:p>
        </p:txBody>
      </p:sp>
      <p:sp>
        <p:nvSpPr>
          <p:cNvPr id="16440" name="TextBox 86">
            <a:extLst>
              <a:ext uri="{FF2B5EF4-FFF2-40B4-BE49-F238E27FC236}">
                <a16:creationId xmlns:a16="http://schemas.microsoft.com/office/drawing/2014/main" id="{3B7EBFE1-DAFD-6346-639C-E0DC75AF668E}"/>
              </a:ext>
            </a:extLst>
          </p:cNvPr>
          <p:cNvSpPr txBox="1">
            <a:spLocks noChangeArrowheads="1"/>
          </p:cNvSpPr>
          <p:nvPr/>
        </p:nvSpPr>
        <p:spPr bwMode="auto">
          <a:xfrm rot="-5400000">
            <a:off x="7081044" y="4487069"/>
            <a:ext cx="346075"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algn="l" eaLnBrk="1" hangingPunct="1"/>
            <a:r>
              <a:rPr lang="fr-BE" altLang="en-US" sz="900" b="1">
                <a:solidFill>
                  <a:srgbClr val="3154A3"/>
                </a:solidFill>
              </a:rPr>
              <a:t>9.3</a:t>
            </a:r>
            <a:endParaRPr lang="en-US" altLang="en-US" sz="900" b="1">
              <a:solidFill>
                <a:srgbClr val="3154A3"/>
              </a:solidFill>
            </a:endParaRPr>
          </a:p>
        </p:txBody>
      </p:sp>
      <p:sp>
        <p:nvSpPr>
          <p:cNvPr id="16441" name="TextBox 87">
            <a:extLst>
              <a:ext uri="{FF2B5EF4-FFF2-40B4-BE49-F238E27FC236}">
                <a16:creationId xmlns:a16="http://schemas.microsoft.com/office/drawing/2014/main" id="{C941ACCD-B6BA-7605-DD1A-87E86134A46A}"/>
              </a:ext>
            </a:extLst>
          </p:cNvPr>
          <p:cNvSpPr txBox="1">
            <a:spLocks noChangeArrowheads="1"/>
          </p:cNvSpPr>
          <p:nvPr/>
        </p:nvSpPr>
        <p:spPr bwMode="auto">
          <a:xfrm rot="-5400000">
            <a:off x="7285038" y="4557713"/>
            <a:ext cx="344487"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algn="l" eaLnBrk="1" hangingPunct="1"/>
            <a:r>
              <a:rPr lang="fr-BE" altLang="en-US" sz="900" b="1">
                <a:solidFill>
                  <a:srgbClr val="3154A3"/>
                </a:solidFill>
              </a:rPr>
              <a:t>2.6</a:t>
            </a:r>
            <a:endParaRPr lang="en-US" altLang="en-US" sz="900" b="1">
              <a:solidFill>
                <a:srgbClr val="3154A3"/>
              </a:solidFill>
            </a:endParaRPr>
          </a:p>
        </p:txBody>
      </p:sp>
      <p:sp>
        <p:nvSpPr>
          <p:cNvPr id="16442" name="TextBox 88">
            <a:extLst>
              <a:ext uri="{FF2B5EF4-FFF2-40B4-BE49-F238E27FC236}">
                <a16:creationId xmlns:a16="http://schemas.microsoft.com/office/drawing/2014/main" id="{AF47D17A-BF6F-69FE-E033-52E61C7AE473}"/>
              </a:ext>
            </a:extLst>
          </p:cNvPr>
          <p:cNvSpPr txBox="1">
            <a:spLocks noChangeArrowheads="1"/>
          </p:cNvSpPr>
          <p:nvPr/>
        </p:nvSpPr>
        <p:spPr bwMode="auto">
          <a:xfrm rot="-5400000">
            <a:off x="7504113" y="4557713"/>
            <a:ext cx="344487"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algn="l" eaLnBrk="1" hangingPunct="1"/>
            <a:r>
              <a:rPr lang="fr-BE" altLang="en-US" sz="900" b="1">
                <a:solidFill>
                  <a:srgbClr val="3154A3"/>
                </a:solidFill>
              </a:rPr>
              <a:t>0.3</a:t>
            </a:r>
            <a:endParaRPr lang="en-US" altLang="en-US" sz="900" b="1">
              <a:solidFill>
                <a:srgbClr val="3154A3"/>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8261858C-1867-DD95-5652-D1CFAE859305}"/>
              </a:ext>
            </a:extLst>
          </p:cNvPr>
          <p:cNvSpPr>
            <a:spLocks noGrp="1" noChangeArrowheads="1"/>
          </p:cNvSpPr>
          <p:nvPr>
            <p:ph type="title"/>
          </p:nvPr>
        </p:nvSpPr>
        <p:spPr/>
        <p:txBody>
          <a:bodyPr/>
          <a:lstStyle/>
          <a:p>
            <a:pPr eaLnBrk="1" hangingPunct="1"/>
            <a:r>
              <a:rPr lang="en-US" altLang="en-US"/>
              <a:t>The European Union: </a:t>
            </a:r>
            <a:br>
              <a:rPr lang="en-US" altLang="en-US"/>
            </a:br>
            <a:r>
              <a:rPr lang="en-US" altLang="en-US"/>
              <a:t>493 million people </a:t>
            </a:r>
            <a:r>
              <a:rPr lang="en-GB" altLang="en-US"/>
              <a:t>–</a:t>
            </a:r>
            <a:r>
              <a:rPr lang="en-US" altLang="en-US"/>
              <a:t> 27 countries</a:t>
            </a:r>
            <a:br>
              <a:rPr lang="en-US" altLang="en-US"/>
            </a:br>
            <a:endParaRPr lang="en-US" altLang="en-US"/>
          </a:p>
        </p:txBody>
      </p:sp>
      <p:pic>
        <p:nvPicPr>
          <p:cNvPr id="17411" name="Picture 27" descr="A map of europe with countries/regions.">
            <a:extLst>
              <a:ext uri="{FF2B5EF4-FFF2-40B4-BE49-F238E27FC236}">
                <a16:creationId xmlns:a16="http://schemas.microsoft.com/office/drawing/2014/main" id="{D4E96C0E-D742-FE4C-1614-B351C1B77B74}"/>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2250" y="1597025"/>
            <a:ext cx="5302250" cy="4783138"/>
          </a:xfrm>
          <a:prstGeom prst="rect">
            <a:avLst/>
          </a:prstGeom>
          <a:noFill/>
          <a:ln w="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7412" name="Picture 5">
            <a:extLst>
              <a:ext uri="{FF2B5EF4-FFF2-40B4-BE49-F238E27FC236}">
                <a16:creationId xmlns:a16="http://schemas.microsoft.com/office/drawing/2014/main" id="{8FA15CE2-8384-2D59-B0B4-E75F37370988}"/>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858000" y="6035675"/>
            <a:ext cx="785813" cy="44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3" name="TextBox 6">
            <a:extLst>
              <a:ext uri="{FF2B5EF4-FFF2-40B4-BE49-F238E27FC236}">
                <a16:creationId xmlns:a16="http://schemas.microsoft.com/office/drawing/2014/main" id="{46D0F33D-B10B-586B-ACE4-7EBA2981891F}"/>
              </a:ext>
            </a:extLst>
          </p:cNvPr>
          <p:cNvSpPr txBox="1">
            <a:spLocks noChangeArrowheads="1"/>
          </p:cNvSpPr>
          <p:nvPr/>
        </p:nvSpPr>
        <p:spPr bwMode="auto">
          <a:xfrm>
            <a:off x="7546975" y="6040438"/>
            <a:ext cx="17145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algn="l" eaLnBrk="1" hangingPunct="1"/>
            <a:r>
              <a:rPr lang="fr-BE" altLang="en-US" sz="600"/>
              <a:t>Member states of the European Union</a:t>
            </a:r>
            <a:endParaRPr lang="en-US" altLang="en-US" sz="600"/>
          </a:p>
        </p:txBody>
      </p:sp>
      <p:sp>
        <p:nvSpPr>
          <p:cNvPr id="17414" name="TextBox 7">
            <a:extLst>
              <a:ext uri="{FF2B5EF4-FFF2-40B4-BE49-F238E27FC236}">
                <a16:creationId xmlns:a16="http://schemas.microsoft.com/office/drawing/2014/main" id="{1A726E7D-9B95-F8AB-69A8-58629669F634}"/>
              </a:ext>
            </a:extLst>
          </p:cNvPr>
          <p:cNvSpPr txBox="1">
            <a:spLocks noChangeArrowheads="1"/>
          </p:cNvSpPr>
          <p:nvPr/>
        </p:nvSpPr>
        <p:spPr bwMode="auto">
          <a:xfrm>
            <a:off x="7546975" y="6235700"/>
            <a:ext cx="874713"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algn="l" eaLnBrk="1" hangingPunct="1"/>
            <a:r>
              <a:rPr lang="fr-BE" altLang="en-US" sz="600"/>
              <a:t>Candidate countries</a:t>
            </a:r>
            <a:endParaRPr lang="en-US" altLang="en-US" sz="6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43F41C90-994B-FB4B-CF09-307C26602AD7}"/>
              </a:ext>
            </a:extLst>
          </p:cNvPr>
          <p:cNvSpPr>
            <a:spLocks noGrp="1" noChangeArrowheads="1"/>
          </p:cNvSpPr>
          <p:nvPr>
            <p:ph type="title"/>
          </p:nvPr>
        </p:nvSpPr>
        <p:spPr/>
        <p:txBody>
          <a:bodyPr/>
          <a:lstStyle/>
          <a:p>
            <a:pPr eaLnBrk="1" hangingPunct="1"/>
            <a:r>
              <a:rPr lang="en-US" altLang="en-US"/>
              <a:t>The European Union: </a:t>
            </a:r>
            <a:br>
              <a:rPr lang="en-US" altLang="en-US"/>
            </a:br>
            <a:r>
              <a:rPr lang="en-US" altLang="en-US"/>
              <a:t>493 million people </a:t>
            </a:r>
            <a:r>
              <a:rPr lang="en-GB" altLang="en-US"/>
              <a:t>–</a:t>
            </a:r>
            <a:r>
              <a:rPr lang="en-US" altLang="en-US"/>
              <a:t> 27 countries</a:t>
            </a:r>
            <a:br>
              <a:rPr lang="en-US" altLang="en-US"/>
            </a:br>
            <a:endParaRPr lang="en-US" altLang="en-US"/>
          </a:p>
        </p:txBody>
      </p:sp>
      <p:pic>
        <p:nvPicPr>
          <p:cNvPr id="18435" name="Picture 27" descr="map_2_en_06_06_08">
            <a:extLst>
              <a:ext uri="{FF2B5EF4-FFF2-40B4-BE49-F238E27FC236}">
                <a16:creationId xmlns:a16="http://schemas.microsoft.com/office/drawing/2014/main" id="{D1D9F53E-A314-778D-9658-8B9572DEDF8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2250" y="1597025"/>
            <a:ext cx="5302250" cy="4783138"/>
          </a:xfrm>
          <a:prstGeom prst="rect">
            <a:avLst/>
          </a:prstGeom>
          <a:noFill/>
          <a:ln w="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8436" name="Picture 5">
            <a:extLst>
              <a:ext uri="{FF2B5EF4-FFF2-40B4-BE49-F238E27FC236}">
                <a16:creationId xmlns:a16="http://schemas.microsoft.com/office/drawing/2014/main" id="{5878210C-EA44-C6D1-0626-F82D455175EF}"/>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858000" y="6035675"/>
            <a:ext cx="785813" cy="44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7" name="TextBox 6">
            <a:extLst>
              <a:ext uri="{FF2B5EF4-FFF2-40B4-BE49-F238E27FC236}">
                <a16:creationId xmlns:a16="http://schemas.microsoft.com/office/drawing/2014/main" id="{F6C537CC-111E-AF80-178B-1606C07A12A1}"/>
              </a:ext>
            </a:extLst>
          </p:cNvPr>
          <p:cNvSpPr txBox="1">
            <a:spLocks noChangeArrowheads="1"/>
          </p:cNvSpPr>
          <p:nvPr/>
        </p:nvSpPr>
        <p:spPr bwMode="auto">
          <a:xfrm>
            <a:off x="7546975" y="6040438"/>
            <a:ext cx="17145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algn="l" eaLnBrk="1" hangingPunct="1"/>
            <a:r>
              <a:rPr lang="fr-BE" altLang="en-US" sz="600"/>
              <a:t>Member states of the European Union</a:t>
            </a:r>
            <a:endParaRPr lang="en-US" altLang="en-US" sz="600"/>
          </a:p>
        </p:txBody>
      </p:sp>
      <p:sp>
        <p:nvSpPr>
          <p:cNvPr id="18438" name="TextBox 7">
            <a:extLst>
              <a:ext uri="{FF2B5EF4-FFF2-40B4-BE49-F238E27FC236}">
                <a16:creationId xmlns:a16="http://schemas.microsoft.com/office/drawing/2014/main" id="{21E94100-ABC4-D38A-065C-97EF68967F33}"/>
              </a:ext>
            </a:extLst>
          </p:cNvPr>
          <p:cNvSpPr txBox="1">
            <a:spLocks noChangeArrowheads="1"/>
          </p:cNvSpPr>
          <p:nvPr/>
        </p:nvSpPr>
        <p:spPr bwMode="auto">
          <a:xfrm>
            <a:off x="7546975" y="6235700"/>
            <a:ext cx="874713"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algn="l" eaLnBrk="1" hangingPunct="1"/>
            <a:r>
              <a:rPr lang="fr-BE" altLang="en-US" sz="600"/>
              <a:t>Candidate countries</a:t>
            </a:r>
            <a:endParaRPr lang="en-US" altLang="en-US" sz="6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8" descr="background2-promoting">
            <a:extLst>
              <a:ext uri="{FF2B5EF4-FFF2-40B4-BE49-F238E27FC236}">
                <a16:creationId xmlns:a16="http://schemas.microsoft.com/office/drawing/2014/main" id="{46309A87-8CDF-A5A8-65F9-B1CC13B8D7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2013" y="1268413"/>
            <a:ext cx="4718050" cy="370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59" name="Picture 7" descr="414">
            <a:extLst>
              <a:ext uri="{FF2B5EF4-FFF2-40B4-BE49-F238E27FC236}">
                <a16:creationId xmlns:a16="http://schemas.microsoft.com/office/drawing/2014/main" id="{7C996835-6217-4254-CDA8-567E5BFA2A7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438" y="3357563"/>
            <a:ext cx="897255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0" name="Rectangle 3">
            <a:extLst>
              <a:ext uri="{FF2B5EF4-FFF2-40B4-BE49-F238E27FC236}">
                <a16:creationId xmlns:a16="http://schemas.microsoft.com/office/drawing/2014/main" id="{26DF62A7-8E6D-67D7-EAC6-FA35698F182B}"/>
              </a:ext>
            </a:extLst>
          </p:cNvPr>
          <p:cNvSpPr>
            <a:spLocks noGrp="1" noChangeArrowheads="1"/>
          </p:cNvSpPr>
          <p:nvPr>
            <p:ph type="title"/>
          </p:nvPr>
        </p:nvSpPr>
        <p:spPr/>
        <p:txBody>
          <a:bodyPr/>
          <a:lstStyle/>
          <a:p>
            <a:pPr eaLnBrk="1" hangingPunct="1"/>
            <a:r>
              <a:rPr lang="en-GB" altLang="en-US"/>
              <a:t>An area of freedom, security and justice</a:t>
            </a:r>
            <a:endParaRPr lang="en-US" altLang="en-US"/>
          </a:p>
        </p:txBody>
      </p:sp>
      <p:sp>
        <p:nvSpPr>
          <p:cNvPr id="19461" name="Rectangle 4">
            <a:extLst>
              <a:ext uri="{FF2B5EF4-FFF2-40B4-BE49-F238E27FC236}">
                <a16:creationId xmlns:a16="http://schemas.microsoft.com/office/drawing/2014/main" id="{EF17D708-50F7-0809-2D69-92AAE60823CC}"/>
              </a:ext>
            </a:extLst>
          </p:cNvPr>
          <p:cNvSpPr>
            <a:spLocks noGrp="1" noChangeArrowheads="1"/>
          </p:cNvSpPr>
          <p:nvPr>
            <p:ph type="body" idx="1"/>
          </p:nvPr>
        </p:nvSpPr>
        <p:spPr>
          <a:xfrm>
            <a:off x="1620838" y="1846263"/>
            <a:ext cx="3311525" cy="2374900"/>
          </a:xfrm>
        </p:spPr>
        <p:txBody>
          <a:bodyPr/>
          <a:lstStyle/>
          <a:p>
            <a:pPr marL="0" indent="0" eaLnBrk="1" hangingPunct="1">
              <a:buFontTx/>
              <a:buNone/>
            </a:pPr>
            <a:r>
              <a:rPr lang="en-US" altLang="en-US" sz="900">
                <a:solidFill>
                  <a:schemeClr val="accent2"/>
                </a:solidFill>
                <a:latin typeface="Webdings" pitchFamily="2" charset="2"/>
              </a:rPr>
              <a:t>4 </a:t>
            </a:r>
            <a:r>
              <a:rPr lang="en-US" altLang="en-US">
                <a:solidFill>
                  <a:schemeClr val="accent2"/>
                </a:solidFill>
              </a:rPr>
              <a:t>Charter of Fundamental Rights</a:t>
            </a:r>
          </a:p>
          <a:p>
            <a:pPr marL="0" indent="0" eaLnBrk="1" hangingPunct="1">
              <a:buFontTx/>
              <a:buNone/>
            </a:pPr>
            <a:endParaRPr lang="en-US" altLang="en-US">
              <a:solidFill>
                <a:schemeClr val="accent2"/>
              </a:solidFill>
            </a:endParaRPr>
          </a:p>
          <a:p>
            <a:pPr marL="0" indent="0" eaLnBrk="1" hangingPunct="1">
              <a:buFontTx/>
              <a:buNone/>
            </a:pPr>
            <a:r>
              <a:rPr lang="en-US" altLang="en-US" sz="900">
                <a:solidFill>
                  <a:schemeClr val="accent2"/>
                </a:solidFill>
                <a:latin typeface="Webdings" pitchFamily="2" charset="2"/>
              </a:rPr>
              <a:t>4 </a:t>
            </a:r>
            <a:r>
              <a:rPr lang="en-US" altLang="en-US">
                <a:solidFill>
                  <a:schemeClr val="accent2"/>
                </a:solidFill>
              </a:rPr>
              <a:t>Joint fight against terrorism </a:t>
            </a:r>
          </a:p>
          <a:p>
            <a:pPr marL="0" indent="0" eaLnBrk="1" hangingPunct="1">
              <a:buFontTx/>
              <a:buNone/>
            </a:pPr>
            <a:endParaRPr lang="en-US" altLang="en-US" sz="900">
              <a:solidFill>
                <a:schemeClr val="accent2"/>
              </a:solidFill>
              <a:latin typeface="Webdings" pitchFamily="2" charset="2"/>
            </a:endParaRPr>
          </a:p>
          <a:p>
            <a:pPr marL="0" indent="0" eaLnBrk="1" hangingPunct="1">
              <a:buFontTx/>
              <a:buNone/>
            </a:pPr>
            <a:r>
              <a:rPr lang="en-US" altLang="en-US" sz="900">
                <a:solidFill>
                  <a:schemeClr val="accent2"/>
                </a:solidFill>
                <a:latin typeface="Webdings" pitchFamily="2" charset="2"/>
              </a:rPr>
              <a:t>4 </a:t>
            </a:r>
            <a:r>
              <a:rPr lang="en-US" altLang="en-US">
                <a:solidFill>
                  <a:schemeClr val="accent2"/>
                </a:solidFill>
              </a:rPr>
              <a:t>Police and law-enforcers from different countries cooperate</a:t>
            </a:r>
          </a:p>
          <a:p>
            <a:pPr marL="0" indent="0" eaLnBrk="1" hangingPunct="1">
              <a:buFontTx/>
              <a:buNone/>
            </a:pPr>
            <a:endParaRPr lang="en-US" altLang="en-US" sz="900">
              <a:solidFill>
                <a:schemeClr val="accent2"/>
              </a:solidFill>
              <a:latin typeface="Webdings" pitchFamily="2" charset="2"/>
            </a:endParaRPr>
          </a:p>
          <a:p>
            <a:pPr marL="0" indent="0" eaLnBrk="1" hangingPunct="1">
              <a:buFontTx/>
              <a:buNone/>
            </a:pPr>
            <a:r>
              <a:rPr lang="en-US" altLang="en-US" sz="900">
                <a:solidFill>
                  <a:schemeClr val="accent2"/>
                </a:solidFill>
                <a:latin typeface="Webdings" pitchFamily="2" charset="2"/>
              </a:rPr>
              <a:t>4 </a:t>
            </a:r>
            <a:r>
              <a:rPr lang="en-US" altLang="en-US">
                <a:solidFill>
                  <a:schemeClr val="accent2"/>
                </a:solidFill>
              </a:rPr>
              <a:t>Coordinated asylum and immigration policies</a:t>
            </a:r>
          </a:p>
          <a:p>
            <a:pPr marL="0" indent="0" eaLnBrk="1" hangingPunct="1">
              <a:buFontTx/>
              <a:buNone/>
            </a:pPr>
            <a:endParaRPr lang="en-US" altLang="en-US" sz="900">
              <a:solidFill>
                <a:schemeClr val="accent2"/>
              </a:solidFill>
              <a:latin typeface="Webdings" pitchFamily="2" charset="2"/>
            </a:endParaRPr>
          </a:p>
          <a:p>
            <a:pPr marL="0" indent="0" eaLnBrk="1" hangingPunct="1">
              <a:buFontTx/>
              <a:buNone/>
            </a:pPr>
            <a:r>
              <a:rPr lang="en-US" altLang="en-US" sz="900">
                <a:solidFill>
                  <a:schemeClr val="accent2"/>
                </a:solidFill>
                <a:latin typeface="Webdings" pitchFamily="2" charset="2"/>
              </a:rPr>
              <a:t>4 </a:t>
            </a:r>
            <a:r>
              <a:rPr lang="en-US" altLang="en-US">
                <a:solidFill>
                  <a:schemeClr val="accent2"/>
                </a:solidFill>
              </a:rPr>
              <a:t>Civil law cooperation  </a:t>
            </a:r>
          </a:p>
        </p:txBody>
      </p:sp>
      <p:sp>
        <p:nvSpPr>
          <p:cNvPr id="19462" name="Text Box 11">
            <a:extLst>
              <a:ext uri="{FF2B5EF4-FFF2-40B4-BE49-F238E27FC236}">
                <a16:creationId xmlns:a16="http://schemas.microsoft.com/office/drawing/2014/main" id="{20CD8EC5-4209-09C7-D20A-DFCBDD048D47}"/>
              </a:ext>
            </a:extLst>
          </p:cNvPr>
          <p:cNvSpPr txBox="1">
            <a:spLocks noChangeArrowheads="1"/>
          </p:cNvSpPr>
          <p:nvPr/>
        </p:nvSpPr>
        <p:spPr bwMode="auto">
          <a:xfrm rot="-5400000">
            <a:off x="8332788" y="5716587"/>
            <a:ext cx="1143000"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spcBef>
                <a:spcPct val="50000"/>
              </a:spcBef>
            </a:pPr>
            <a:r>
              <a:rPr lang="fr-FR" altLang="en-US" sz="500">
                <a:solidFill>
                  <a:schemeClr val="accent2"/>
                </a:solidFill>
              </a:rPr>
              <a:t>© European Union Police Mission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a:extLst>
              <a:ext uri="{FF2B5EF4-FFF2-40B4-BE49-F238E27FC236}">
                <a16:creationId xmlns:a16="http://schemas.microsoft.com/office/drawing/2014/main" id="{73ADD87D-5A54-422A-0B26-6F9CCC97BD6D}"/>
              </a:ext>
            </a:extLst>
          </p:cNvPr>
          <p:cNvSpPr>
            <a:spLocks noGrp="1" noChangeArrowheads="1"/>
          </p:cNvSpPr>
          <p:nvPr>
            <p:ph type="title"/>
          </p:nvPr>
        </p:nvSpPr>
        <p:spPr/>
        <p:txBody>
          <a:bodyPr/>
          <a:lstStyle/>
          <a:p>
            <a:pPr eaLnBrk="1" hangingPunct="1"/>
            <a:r>
              <a:rPr lang="en-GB" altLang="en-US"/>
              <a:t>Jobs and growth </a:t>
            </a:r>
            <a:endParaRPr lang="en-US" altLang="en-US"/>
          </a:p>
        </p:txBody>
      </p:sp>
      <p:sp>
        <p:nvSpPr>
          <p:cNvPr id="20483" name="Rectangle 4">
            <a:extLst>
              <a:ext uri="{FF2B5EF4-FFF2-40B4-BE49-F238E27FC236}">
                <a16:creationId xmlns:a16="http://schemas.microsoft.com/office/drawing/2014/main" id="{502FD10B-B8DF-7C39-ACD4-B9328F509298}"/>
              </a:ext>
            </a:extLst>
          </p:cNvPr>
          <p:cNvSpPr>
            <a:spLocks noGrp="1" noChangeArrowheads="1"/>
          </p:cNvSpPr>
          <p:nvPr>
            <p:ph type="body" idx="1"/>
          </p:nvPr>
        </p:nvSpPr>
        <p:spPr>
          <a:xfrm>
            <a:off x="1403350" y="1844675"/>
            <a:ext cx="7345363" cy="4679950"/>
          </a:xfrm>
        </p:spPr>
        <p:txBody>
          <a:bodyPr/>
          <a:lstStyle/>
          <a:p>
            <a:pPr marL="0" indent="0" eaLnBrk="1" hangingPunct="1">
              <a:buFontTx/>
              <a:buNone/>
            </a:pPr>
            <a:r>
              <a:rPr lang="en-GB" altLang="en-US" sz="1800">
                <a:solidFill>
                  <a:srgbClr val="00D5F2"/>
                </a:solidFill>
              </a:rPr>
              <a:t>Challenges:</a:t>
            </a:r>
            <a:r>
              <a:rPr lang="en-GB" altLang="en-US"/>
              <a:t> </a:t>
            </a:r>
          </a:p>
          <a:p>
            <a:pPr marL="0" indent="0" eaLnBrk="1" hangingPunct="1">
              <a:buFontTx/>
              <a:buNone/>
            </a:pPr>
            <a:endParaRPr lang="en-GB" altLang="en-US"/>
          </a:p>
          <a:p>
            <a:pPr marL="0" indent="0" eaLnBrk="1" hangingPunct="1">
              <a:buFontTx/>
              <a:buNone/>
            </a:pPr>
            <a:r>
              <a:rPr lang="en-GB" altLang="en-US">
                <a:solidFill>
                  <a:schemeClr val="accent2"/>
                </a:solidFill>
                <a:latin typeface="Webdings" pitchFamily="2" charset="2"/>
              </a:rPr>
              <a:t>4</a:t>
            </a:r>
            <a:r>
              <a:rPr lang="en-GB" altLang="en-US">
                <a:solidFill>
                  <a:schemeClr val="accent2"/>
                </a:solidFill>
              </a:rPr>
              <a:t>Demography: Europeans live longer, have fewer children </a:t>
            </a:r>
          </a:p>
          <a:p>
            <a:pPr marL="0" indent="0" eaLnBrk="1" hangingPunct="1">
              <a:buFontTx/>
              <a:buNone/>
            </a:pPr>
            <a:r>
              <a:rPr lang="en-GB" altLang="en-US">
                <a:solidFill>
                  <a:schemeClr val="accent2"/>
                </a:solidFill>
                <a:latin typeface="Webdings" pitchFamily="2" charset="2"/>
              </a:rPr>
              <a:t>4</a:t>
            </a:r>
            <a:r>
              <a:rPr lang="en-GB" altLang="en-US">
                <a:solidFill>
                  <a:schemeClr val="accent2"/>
                </a:solidFill>
              </a:rPr>
              <a:t>Globalisation: European economy faces competition from other parts of the world</a:t>
            </a:r>
          </a:p>
          <a:p>
            <a:pPr marL="0" indent="0" eaLnBrk="1" hangingPunct="1">
              <a:buFontTx/>
              <a:buNone/>
            </a:pPr>
            <a:r>
              <a:rPr lang="en-GB" altLang="en-US">
                <a:solidFill>
                  <a:schemeClr val="accent2"/>
                </a:solidFill>
                <a:latin typeface="Webdings" pitchFamily="2" charset="2"/>
              </a:rPr>
              <a:t>4</a:t>
            </a:r>
            <a:r>
              <a:rPr lang="en-GB" altLang="en-US">
                <a:solidFill>
                  <a:schemeClr val="accent2"/>
                </a:solidFill>
              </a:rPr>
              <a:t>Climate change: Emission of greenhouse gases must come down </a:t>
            </a:r>
          </a:p>
          <a:p>
            <a:pPr marL="0" indent="0" eaLnBrk="1" hangingPunct="1">
              <a:buFontTx/>
              <a:buNone/>
            </a:pPr>
            <a:endParaRPr lang="en-GB" altLang="en-US">
              <a:solidFill>
                <a:schemeClr val="accent2"/>
              </a:solidFill>
            </a:endParaRPr>
          </a:p>
          <a:p>
            <a:pPr marL="0" indent="0" eaLnBrk="1" hangingPunct="1">
              <a:buFontTx/>
              <a:buNone/>
            </a:pPr>
            <a:endParaRPr lang="en-GB" altLang="en-US" sz="1800">
              <a:solidFill>
                <a:srgbClr val="00D5F2"/>
              </a:solidFill>
            </a:endParaRPr>
          </a:p>
          <a:p>
            <a:pPr marL="0" indent="0" eaLnBrk="1" hangingPunct="1">
              <a:buFontTx/>
              <a:buNone/>
            </a:pPr>
            <a:r>
              <a:rPr lang="en-GB" altLang="en-US" sz="1800">
                <a:solidFill>
                  <a:srgbClr val="00D5F2"/>
                </a:solidFill>
              </a:rPr>
              <a:t>Solutions:</a:t>
            </a:r>
            <a:r>
              <a:rPr lang="en-GB" altLang="en-US"/>
              <a:t> </a:t>
            </a:r>
          </a:p>
          <a:p>
            <a:pPr marL="0" indent="0" eaLnBrk="1" hangingPunct="1">
              <a:buFontTx/>
              <a:buNone/>
            </a:pPr>
            <a:endParaRPr lang="en-GB" altLang="en-US"/>
          </a:p>
          <a:p>
            <a:pPr marL="0" indent="0" eaLnBrk="1" hangingPunct="1">
              <a:buFontTx/>
              <a:buNone/>
            </a:pPr>
            <a:r>
              <a:rPr lang="en-GB" altLang="en-US">
                <a:solidFill>
                  <a:schemeClr val="accent2"/>
                </a:solidFill>
              </a:rPr>
              <a:t>European leaders have therefore agreed on a joint strategy for: </a:t>
            </a:r>
          </a:p>
          <a:p>
            <a:pPr marL="0" indent="0" eaLnBrk="1" hangingPunct="1">
              <a:buFontTx/>
              <a:buNone/>
            </a:pPr>
            <a:endParaRPr lang="en-GB" altLang="en-US">
              <a:solidFill>
                <a:schemeClr val="accent2"/>
              </a:solidFill>
            </a:endParaRPr>
          </a:p>
          <a:p>
            <a:pPr marL="0" indent="0" eaLnBrk="1" hangingPunct="1">
              <a:buFontTx/>
              <a:buNone/>
            </a:pPr>
            <a:r>
              <a:rPr lang="en-GB" altLang="en-US">
                <a:solidFill>
                  <a:schemeClr val="accent2"/>
                </a:solidFill>
                <a:latin typeface="Webdings" pitchFamily="2" charset="2"/>
              </a:rPr>
              <a:t>4</a:t>
            </a:r>
            <a:r>
              <a:rPr lang="en-GB" altLang="en-US">
                <a:solidFill>
                  <a:schemeClr val="accent2"/>
                </a:solidFill>
              </a:rPr>
              <a:t>More research and innovation</a:t>
            </a:r>
          </a:p>
          <a:p>
            <a:pPr marL="0" indent="0" eaLnBrk="1" hangingPunct="1">
              <a:buFontTx/>
              <a:buNone/>
            </a:pPr>
            <a:r>
              <a:rPr lang="en-GB" altLang="en-US">
                <a:solidFill>
                  <a:schemeClr val="accent2"/>
                </a:solidFill>
                <a:latin typeface="Webdings" pitchFamily="2" charset="2"/>
              </a:rPr>
              <a:t>4</a:t>
            </a:r>
            <a:r>
              <a:rPr lang="en-GB" altLang="en-US">
                <a:solidFill>
                  <a:schemeClr val="accent2"/>
                </a:solidFill>
              </a:rPr>
              <a:t>A more dynamic business environment</a:t>
            </a:r>
          </a:p>
          <a:p>
            <a:pPr marL="0" indent="0" eaLnBrk="1" hangingPunct="1">
              <a:buFontTx/>
              <a:buNone/>
            </a:pPr>
            <a:r>
              <a:rPr lang="en-GB" altLang="en-US">
                <a:solidFill>
                  <a:schemeClr val="accent2"/>
                </a:solidFill>
                <a:latin typeface="Webdings" pitchFamily="2" charset="2"/>
              </a:rPr>
              <a:t>4</a:t>
            </a:r>
            <a:r>
              <a:rPr lang="en-GB" altLang="en-US">
                <a:solidFill>
                  <a:schemeClr val="accent2"/>
                </a:solidFill>
              </a:rPr>
              <a:t>Investing in people</a:t>
            </a:r>
          </a:p>
          <a:p>
            <a:pPr marL="0" indent="0" eaLnBrk="1" hangingPunct="1">
              <a:buFontTx/>
              <a:buNone/>
            </a:pPr>
            <a:r>
              <a:rPr lang="en-GB" altLang="en-US">
                <a:solidFill>
                  <a:schemeClr val="accent2"/>
                </a:solidFill>
                <a:latin typeface="Webdings" pitchFamily="2" charset="2"/>
              </a:rPr>
              <a:t>4</a:t>
            </a:r>
            <a:r>
              <a:rPr lang="en-GB" altLang="en-US">
                <a:solidFill>
                  <a:schemeClr val="accent2"/>
                </a:solidFill>
              </a:rPr>
              <a:t>A greener economy </a:t>
            </a:r>
            <a:endParaRPr lang="en-US" altLang="en-US">
              <a:solidFill>
                <a:schemeClr val="accent2"/>
              </a:solidFill>
            </a:endParaRPr>
          </a:p>
        </p:txBody>
      </p:sp>
      <p:pic>
        <p:nvPicPr>
          <p:cNvPr id="20484" name="Picture 5" descr="A person looking at a computer screen.">
            <a:extLst>
              <a:ext uri="{FF2B5EF4-FFF2-40B4-BE49-F238E27FC236}">
                <a16:creationId xmlns:a16="http://schemas.microsoft.com/office/drawing/2014/main" id="{63694A1A-312A-80AF-A7CD-3B1D8109001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00750" y="4643438"/>
            <a:ext cx="2857500" cy="1905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074" name="Picture 11" descr="A map of europe with different colors.">
            <a:extLst>
              <a:ext uri="{FF2B5EF4-FFF2-40B4-BE49-F238E27FC236}">
                <a16:creationId xmlns:a16="http://schemas.microsoft.com/office/drawing/2014/main" id="{3758980C-5BF0-8C29-C609-F758C811FAC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85875" y="2366963"/>
            <a:ext cx="6929438" cy="312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Rectangle 2">
            <a:extLst>
              <a:ext uri="{FF2B5EF4-FFF2-40B4-BE49-F238E27FC236}">
                <a16:creationId xmlns:a16="http://schemas.microsoft.com/office/drawing/2014/main" id="{5DF5DCA2-6A9A-C1AC-3A08-151E55D72BA7}"/>
              </a:ext>
            </a:extLst>
          </p:cNvPr>
          <p:cNvSpPr>
            <a:spLocks noGrp="1" noChangeArrowheads="1"/>
          </p:cNvSpPr>
          <p:nvPr>
            <p:ph type="title"/>
          </p:nvPr>
        </p:nvSpPr>
        <p:spPr>
          <a:xfrm>
            <a:off x="457200" y="115888"/>
            <a:ext cx="7427913" cy="1081087"/>
          </a:xfrm>
        </p:spPr>
        <p:txBody>
          <a:bodyPr/>
          <a:lstStyle/>
          <a:p>
            <a:pPr eaLnBrk="1" hangingPunct="1"/>
            <a:r>
              <a:rPr lang="en-GB" altLang="en-US"/>
              <a:t>Eight enlargements</a:t>
            </a:r>
            <a:endParaRPr lang="en-US" altLang="en-US"/>
          </a:p>
        </p:txBody>
      </p:sp>
      <p:sp>
        <p:nvSpPr>
          <p:cNvPr id="3076" name="Text Box 15">
            <a:extLst>
              <a:ext uri="{FF2B5EF4-FFF2-40B4-BE49-F238E27FC236}">
                <a16:creationId xmlns:a16="http://schemas.microsoft.com/office/drawing/2014/main" id="{DA7ADB4A-36CA-6218-0687-20BD4697A222}"/>
              </a:ext>
            </a:extLst>
          </p:cNvPr>
          <p:cNvSpPr txBox="1">
            <a:spLocks noChangeArrowheads="1"/>
          </p:cNvSpPr>
          <p:nvPr/>
        </p:nvSpPr>
        <p:spPr bwMode="auto">
          <a:xfrm>
            <a:off x="1143000" y="2362200"/>
            <a:ext cx="57626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spcBef>
                <a:spcPct val="50000"/>
              </a:spcBef>
            </a:pPr>
            <a:r>
              <a:rPr lang="fr-BE" altLang="en-US" sz="1200" b="1">
                <a:solidFill>
                  <a:schemeClr val="accent2"/>
                </a:solidFill>
              </a:rPr>
              <a:t>1952</a:t>
            </a:r>
            <a:endParaRPr lang="en-US" altLang="en-US" sz="1200" b="1">
              <a:solidFill>
                <a:schemeClr val="accent2"/>
              </a:solidFill>
            </a:endParaRPr>
          </a:p>
        </p:txBody>
      </p:sp>
      <p:sp>
        <p:nvSpPr>
          <p:cNvPr id="3077" name="Text Box 16">
            <a:extLst>
              <a:ext uri="{FF2B5EF4-FFF2-40B4-BE49-F238E27FC236}">
                <a16:creationId xmlns:a16="http://schemas.microsoft.com/office/drawing/2014/main" id="{7AFAF64F-AABF-EDB1-62E6-208224EBE8BF}"/>
              </a:ext>
            </a:extLst>
          </p:cNvPr>
          <p:cNvSpPr txBox="1">
            <a:spLocks noChangeArrowheads="1"/>
          </p:cNvSpPr>
          <p:nvPr/>
        </p:nvSpPr>
        <p:spPr bwMode="auto">
          <a:xfrm>
            <a:off x="2819400" y="2362200"/>
            <a:ext cx="57626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spcBef>
                <a:spcPct val="50000"/>
              </a:spcBef>
            </a:pPr>
            <a:r>
              <a:rPr lang="fr-BE" altLang="en-US" sz="1200" b="1">
                <a:solidFill>
                  <a:schemeClr val="accent2"/>
                </a:solidFill>
              </a:rPr>
              <a:t>1973</a:t>
            </a:r>
            <a:endParaRPr lang="en-US" altLang="en-US" sz="1200" b="1">
              <a:solidFill>
                <a:schemeClr val="accent2"/>
              </a:solidFill>
            </a:endParaRPr>
          </a:p>
        </p:txBody>
      </p:sp>
      <p:sp>
        <p:nvSpPr>
          <p:cNvPr id="3078" name="Text Box 17">
            <a:extLst>
              <a:ext uri="{FF2B5EF4-FFF2-40B4-BE49-F238E27FC236}">
                <a16:creationId xmlns:a16="http://schemas.microsoft.com/office/drawing/2014/main" id="{2E3C27CC-1B44-9068-6EE2-A2B070AC94E1}"/>
              </a:ext>
            </a:extLst>
          </p:cNvPr>
          <p:cNvSpPr txBox="1">
            <a:spLocks noChangeArrowheads="1"/>
          </p:cNvSpPr>
          <p:nvPr/>
        </p:nvSpPr>
        <p:spPr bwMode="auto">
          <a:xfrm>
            <a:off x="4605338" y="2378075"/>
            <a:ext cx="5762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spcBef>
                <a:spcPct val="50000"/>
              </a:spcBef>
            </a:pPr>
            <a:r>
              <a:rPr lang="fr-BE" altLang="en-US" sz="1200" b="1">
                <a:solidFill>
                  <a:schemeClr val="accent2"/>
                </a:solidFill>
              </a:rPr>
              <a:t>1981</a:t>
            </a:r>
            <a:endParaRPr lang="en-US" altLang="en-US" sz="1200" b="1">
              <a:solidFill>
                <a:schemeClr val="accent2"/>
              </a:solidFill>
            </a:endParaRPr>
          </a:p>
        </p:txBody>
      </p:sp>
      <p:sp>
        <p:nvSpPr>
          <p:cNvPr id="3079" name="Text Box 18">
            <a:extLst>
              <a:ext uri="{FF2B5EF4-FFF2-40B4-BE49-F238E27FC236}">
                <a16:creationId xmlns:a16="http://schemas.microsoft.com/office/drawing/2014/main" id="{421834A6-A692-1C92-9C2E-1251D433D19C}"/>
              </a:ext>
            </a:extLst>
          </p:cNvPr>
          <p:cNvSpPr txBox="1">
            <a:spLocks noChangeArrowheads="1"/>
          </p:cNvSpPr>
          <p:nvPr/>
        </p:nvSpPr>
        <p:spPr bwMode="auto">
          <a:xfrm>
            <a:off x="6400800" y="2362200"/>
            <a:ext cx="57626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spcBef>
                <a:spcPct val="50000"/>
              </a:spcBef>
            </a:pPr>
            <a:r>
              <a:rPr lang="fr-BE" altLang="en-US" sz="1200" b="1">
                <a:solidFill>
                  <a:schemeClr val="accent2"/>
                </a:solidFill>
              </a:rPr>
              <a:t>1986</a:t>
            </a:r>
            <a:endParaRPr lang="en-US" altLang="en-US" sz="1200" b="1">
              <a:solidFill>
                <a:schemeClr val="accent2"/>
              </a:solidFill>
            </a:endParaRPr>
          </a:p>
        </p:txBody>
      </p:sp>
      <p:sp>
        <p:nvSpPr>
          <p:cNvPr id="3080" name="Text Box 19">
            <a:extLst>
              <a:ext uri="{FF2B5EF4-FFF2-40B4-BE49-F238E27FC236}">
                <a16:creationId xmlns:a16="http://schemas.microsoft.com/office/drawing/2014/main" id="{9EB55DA6-691E-B9B0-611C-5D75DB8BF5F5}"/>
              </a:ext>
            </a:extLst>
          </p:cNvPr>
          <p:cNvSpPr txBox="1">
            <a:spLocks noChangeArrowheads="1"/>
          </p:cNvSpPr>
          <p:nvPr/>
        </p:nvSpPr>
        <p:spPr bwMode="auto">
          <a:xfrm>
            <a:off x="1143000" y="3992563"/>
            <a:ext cx="57626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spcBef>
                <a:spcPct val="50000"/>
              </a:spcBef>
            </a:pPr>
            <a:r>
              <a:rPr lang="fr-BE" altLang="en-US" sz="1200" b="1">
                <a:solidFill>
                  <a:schemeClr val="accent2"/>
                </a:solidFill>
              </a:rPr>
              <a:t>1990</a:t>
            </a:r>
            <a:endParaRPr lang="en-US" altLang="en-US" sz="1200" b="1">
              <a:solidFill>
                <a:schemeClr val="accent2"/>
              </a:solidFill>
            </a:endParaRPr>
          </a:p>
        </p:txBody>
      </p:sp>
      <p:sp>
        <p:nvSpPr>
          <p:cNvPr id="3081" name="Text Box 20">
            <a:extLst>
              <a:ext uri="{FF2B5EF4-FFF2-40B4-BE49-F238E27FC236}">
                <a16:creationId xmlns:a16="http://schemas.microsoft.com/office/drawing/2014/main" id="{B8386A55-8F77-FA85-0C48-6906C505A8EF}"/>
              </a:ext>
            </a:extLst>
          </p:cNvPr>
          <p:cNvSpPr txBox="1">
            <a:spLocks noChangeArrowheads="1"/>
          </p:cNvSpPr>
          <p:nvPr/>
        </p:nvSpPr>
        <p:spPr bwMode="auto">
          <a:xfrm>
            <a:off x="2811463" y="3992563"/>
            <a:ext cx="5762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spcBef>
                <a:spcPct val="50000"/>
              </a:spcBef>
            </a:pPr>
            <a:r>
              <a:rPr lang="fr-BE" altLang="en-US" sz="1200" b="1">
                <a:solidFill>
                  <a:schemeClr val="accent2"/>
                </a:solidFill>
              </a:rPr>
              <a:t>1995</a:t>
            </a:r>
            <a:endParaRPr lang="en-US" altLang="en-US" sz="1200" b="1">
              <a:solidFill>
                <a:schemeClr val="accent2"/>
              </a:solidFill>
            </a:endParaRPr>
          </a:p>
        </p:txBody>
      </p:sp>
      <p:sp>
        <p:nvSpPr>
          <p:cNvPr id="3082" name="Text Box 21">
            <a:extLst>
              <a:ext uri="{FF2B5EF4-FFF2-40B4-BE49-F238E27FC236}">
                <a16:creationId xmlns:a16="http://schemas.microsoft.com/office/drawing/2014/main" id="{20C53810-71CE-A62A-4A5E-6741E48740DF}"/>
              </a:ext>
            </a:extLst>
          </p:cNvPr>
          <p:cNvSpPr txBox="1">
            <a:spLocks noChangeArrowheads="1"/>
          </p:cNvSpPr>
          <p:nvPr/>
        </p:nvSpPr>
        <p:spPr bwMode="auto">
          <a:xfrm>
            <a:off x="4595813" y="3992563"/>
            <a:ext cx="5762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spcBef>
                <a:spcPct val="50000"/>
              </a:spcBef>
            </a:pPr>
            <a:r>
              <a:rPr lang="fr-BE" altLang="en-US" sz="1200" b="1">
                <a:solidFill>
                  <a:schemeClr val="accent2"/>
                </a:solidFill>
              </a:rPr>
              <a:t>2004</a:t>
            </a:r>
            <a:endParaRPr lang="en-US" altLang="en-US" sz="1200" b="1">
              <a:solidFill>
                <a:schemeClr val="accent2"/>
              </a:solidFill>
            </a:endParaRPr>
          </a:p>
        </p:txBody>
      </p:sp>
      <p:sp>
        <p:nvSpPr>
          <p:cNvPr id="3083" name="Text Box 22">
            <a:extLst>
              <a:ext uri="{FF2B5EF4-FFF2-40B4-BE49-F238E27FC236}">
                <a16:creationId xmlns:a16="http://schemas.microsoft.com/office/drawing/2014/main" id="{77D5C9B5-0E47-2660-05B9-121F40187E50}"/>
              </a:ext>
            </a:extLst>
          </p:cNvPr>
          <p:cNvSpPr txBox="1">
            <a:spLocks noChangeArrowheads="1"/>
          </p:cNvSpPr>
          <p:nvPr/>
        </p:nvSpPr>
        <p:spPr bwMode="auto">
          <a:xfrm>
            <a:off x="6434138" y="3992563"/>
            <a:ext cx="5762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spcBef>
                <a:spcPct val="50000"/>
              </a:spcBef>
            </a:pPr>
            <a:r>
              <a:rPr lang="fr-BE" altLang="en-US" sz="1200" b="1" dirty="0">
                <a:solidFill>
                  <a:schemeClr val="accent2"/>
                </a:solidFill>
              </a:rPr>
              <a:t>2007</a:t>
            </a:r>
            <a:endParaRPr lang="en-US" altLang="en-US" sz="1200" b="1" dirty="0">
              <a:solidFill>
                <a:schemeClr val="accent2"/>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4" descr="406">
            <a:extLst>
              <a:ext uri="{FF2B5EF4-FFF2-40B4-BE49-F238E27FC236}">
                <a16:creationId xmlns:a16="http://schemas.microsoft.com/office/drawing/2014/main" id="{2AA01915-1937-F6EC-595D-0087F2CB3D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4663" y="2565400"/>
            <a:ext cx="3582987" cy="381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Rectangle 2">
            <a:extLst>
              <a:ext uri="{FF2B5EF4-FFF2-40B4-BE49-F238E27FC236}">
                <a16:creationId xmlns:a16="http://schemas.microsoft.com/office/drawing/2014/main" id="{111201F4-1AA0-F223-6AF8-A553CEE84F0F}"/>
              </a:ext>
            </a:extLst>
          </p:cNvPr>
          <p:cNvSpPr>
            <a:spLocks noGrp="1" noChangeArrowheads="1"/>
          </p:cNvSpPr>
          <p:nvPr>
            <p:ph type="title"/>
          </p:nvPr>
        </p:nvSpPr>
        <p:spPr/>
        <p:txBody>
          <a:bodyPr/>
          <a:lstStyle/>
          <a:p>
            <a:pPr eaLnBrk="1" hangingPunct="1"/>
            <a:r>
              <a:rPr lang="en-US" altLang="en-US"/>
              <a:t>Solidarity in practice: the EU cohesion policy </a:t>
            </a:r>
          </a:p>
        </p:txBody>
      </p:sp>
      <p:sp>
        <p:nvSpPr>
          <p:cNvPr id="21508" name="Rectangle 3">
            <a:extLst>
              <a:ext uri="{FF2B5EF4-FFF2-40B4-BE49-F238E27FC236}">
                <a16:creationId xmlns:a16="http://schemas.microsoft.com/office/drawing/2014/main" id="{BAC8A127-93EA-C4F2-332F-381A438C71A1}"/>
              </a:ext>
            </a:extLst>
          </p:cNvPr>
          <p:cNvSpPr>
            <a:spLocks noGrp="1" noChangeArrowheads="1"/>
          </p:cNvSpPr>
          <p:nvPr>
            <p:ph type="body" idx="1"/>
          </p:nvPr>
        </p:nvSpPr>
        <p:spPr>
          <a:xfrm>
            <a:off x="1403350" y="1628775"/>
            <a:ext cx="6408738" cy="2232025"/>
          </a:xfrm>
        </p:spPr>
        <p:txBody>
          <a:bodyPr/>
          <a:lstStyle/>
          <a:p>
            <a:pPr marL="0" indent="0" eaLnBrk="1" hangingPunct="1">
              <a:lnSpc>
                <a:spcPct val="90000"/>
              </a:lnSpc>
              <a:buFontTx/>
              <a:buNone/>
            </a:pPr>
            <a:r>
              <a:rPr lang="en-US" altLang="en-US" sz="1400">
                <a:solidFill>
                  <a:srgbClr val="00D5F2"/>
                </a:solidFill>
              </a:rPr>
              <a:t>2007-2013: 347 billion euro invested for infrastructure, business, environment and training of workers for less </a:t>
            </a:r>
          </a:p>
          <a:p>
            <a:pPr marL="0" indent="0" eaLnBrk="1" hangingPunct="1">
              <a:lnSpc>
                <a:spcPct val="90000"/>
              </a:lnSpc>
              <a:buFontTx/>
              <a:buNone/>
            </a:pPr>
            <a:r>
              <a:rPr lang="en-US" altLang="en-US" sz="1400">
                <a:solidFill>
                  <a:srgbClr val="00D5F2"/>
                </a:solidFill>
              </a:rPr>
              <a:t>well-off regions or citizens</a:t>
            </a:r>
          </a:p>
          <a:p>
            <a:pPr marL="0" indent="0" eaLnBrk="1" hangingPunct="1">
              <a:lnSpc>
                <a:spcPct val="90000"/>
              </a:lnSpc>
              <a:buFontTx/>
              <a:buNone/>
            </a:pPr>
            <a:endParaRPr lang="en-GB" altLang="en-US" sz="1400">
              <a:solidFill>
                <a:srgbClr val="00D5F2"/>
              </a:solidFill>
            </a:endParaRPr>
          </a:p>
          <a:p>
            <a:pPr marL="0" indent="0" eaLnBrk="1" hangingPunct="1">
              <a:lnSpc>
                <a:spcPct val="90000"/>
              </a:lnSpc>
              <a:buFontTx/>
              <a:buNone/>
            </a:pPr>
            <a:endParaRPr lang="en-GB" altLang="en-US" sz="1400">
              <a:solidFill>
                <a:schemeClr val="accent2"/>
              </a:solidFill>
            </a:endParaRPr>
          </a:p>
          <a:p>
            <a:pPr marL="0" indent="0" eaLnBrk="1" hangingPunct="1">
              <a:lnSpc>
                <a:spcPct val="90000"/>
              </a:lnSpc>
              <a:buFontTx/>
              <a:buNone/>
            </a:pPr>
            <a:r>
              <a:rPr lang="en-US" altLang="en-US" sz="900">
                <a:solidFill>
                  <a:schemeClr val="accent2"/>
                </a:solidFill>
                <a:latin typeface="Webdings" pitchFamily="2" charset="2"/>
              </a:rPr>
              <a:t>4 </a:t>
            </a:r>
            <a:r>
              <a:rPr lang="en-US" altLang="en-US">
                <a:solidFill>
                  <a:schemeClr val="accent2"/>
                </a:solidFill>
              </a:rPr>
              <a:t>Regional fund</a:t>
            </a:r>
          </a:p>
          <a:p>
            <a:pPr marL="0" indent="0" eaLnBrk="1" hangingPunct="1">
              <a:lnSpc>
                <a:spcPct val="90000"/>
              </a:lnSpc>
              <a:buFontTx/>
              <a:buNone/>
            </a:pPr>
            <a:endParaRPr lang="en-US" altLang="en-US">
              <a:solidFill>
                <a:schemeClr val="accent2"/>
              </a:solidFill>
            </a:endParaRPr>
          </a:p>
          <a:p>
            <a:pPr marL="0" indent="0" eaLnBrk="1" hangingPunct="1">
              <a:lnSpc>
                <a:spcPct val="90000"/>
              </a:lnSpc>
              <a:buFontTx/>
              <a:buNone/>
            </a:pPr>
            <a:r>
              <a:rPr lang="en-US" altLang="en-US" sz="900">
                <a:solidFill>
                  <a:schemeClr val="accent2"/>
                </a:solidFill>
                <a:latin typeface="Webdings" pitchFamily="2" charset="2"/>
              </a:rPr>
              <a:t>4 </a:t>
            </a:r>
            <a:r>
              <a:rPr lang="en-US" altLang="en-US">
                <a:solidFill>
                  <a:schemeClr val="accent2"/>
                </a:solidFill>
              </a:rPr>
              <a:t>Social fund</a:t>
            </a:r>
          </a:p>
          <a:p>
            <a:pPr marL="0" indent="0" eaLnBrk="1" hangingPunct="1">
              <a:lnSpc>
                <a:spcPct val="90000"/>
              </a:lnSpc>
              <a:buFontTx/>
              <a:buNone/>
            </a:pPr>
            <a:endParaRPr lang="en-US" altLang="en-US">
              <a:solidFill>
                <a:schemeClr val="accent2"/>
              </a:solidFill>
            </a:endParaRPr>
          </a:p>
          <a:p>
            <a:pPr marL="0" indent="0" eaLnBrk="1" hangingPunct="1">
              <a:lnSpc>
                <a:spcPct val="90000"/>
              </a:lnSpc>
              <a:buFontTx/>
              <a:buNone/>
            </a:pPr>
            <a:r>
              <a:rPr lang="en-US" altLang="en-US" sz="900">
                <a:solidFill>
                  <a:schemeClr val="accent2"/>
                </a:solidFill>
                <a:latin typeface="Webdings" pitchFamily="2" charset="2"/>
              </a:rPr>
              <a:t>4 </a:t>
            </a:r>
            <a:r>
              <a:rPr lang="en-US" altLang="en-US">
                <a:solidFill>
                  <a:schemeClr val="accent2"/>
                </a:solidFill>
              </a:rPr>
              <a:t>Cohesion fund</a:t>
            </a:r>
          </a:p>
        </p:txBody>
      </p:sp>
      <p:sp>
        <p:nvSpPr>
          <p:cNvPr id="21509" name="Rectangle 6">
            <a:extLst>
              <a:ext uri="{FF2B5EF4-FFF2-40B4-BE49-F238E27FC236}">
                <a16:creationId xmlns:a16="http://schemas.microsoft.com/office/drawing/2014/main" id="{85E285AE-2DC7-E813-98FE-D29DCDD38378}"/>
              </a:ext>
            </a:extLst>
          </p:cNvPr>
          <p:cNvSpPr>
            <a:spLocks noChangeArrowheads="1"/>
          </p:cNvSpPr>
          <p:nvPr/>
        </p:nvSpPr>
        <p:spPr bwMode="auto">
          <a:xfrm>
            <a:off x="1547813" y="4789488"/>
            <a:ext cx="26638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algn="l" eaLnBrk="1" hangingPunct="1"/>
            <a:r>
              <a:rPr lang="en-GB" altLang="en-US" sz="1000">
                <a:solidFill>
                  <a:schemeClr val="accent2"/>
                </a:solidFill>
                <a:latin typeface="Verdana" panose="020B0604030504040204" pitchFamily="34" charset="0"/>
              </a:rPr>
              <a:t>Convergence objective: regions with GDP per capita under 75% of the EU average. 81.5% of the funds are spent on this objective.</a:t>
            </a:r>
            <a:r>
              <a:rPr lang="en-GB" altLang="en-US" sz="1000">
                <a:latin typeface="Verdana" panose="020B0604030504040204" pitchFamily="34" charset="0"/>
              </a:rPr>
              <a:t> </a:t>
            </a:r>
          </a:p>
        </p:txBody>
      </p:sp>
      <p:pic>
        <p:nvPicPr>
          <p:cNvPr id="21510" name="Picture 7" descr="406-caption-01">
            <a:extLst>
              <a:ext uri="{FF2B5EF4-FFF2-40B4-BE49-F238E27FC236}">
                <a16:creationId xmlns:a16="http://schemas.microsoft.com/office/drawing/2014/main" id="{DD49DE87-25ED-0FD4-2D56-12DC7689A1D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8888" y="4868863"/>
            <a:ext cx="287337"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1" name="Picture 8" descr="406-caption-02">
            <a:extLst>
              <a:ext uri="{FF2B5EF4-FFF2-40B4-BE49-F238E27FC236}">
                <a16:creationId xmlns:a16="http://schemas.microsoft.com/office/drawing/2014/main" id="{B58B11B1-F609-CC1E-81DF-E60BF8099E3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58888" y="5589588"/>
            <a:ext cx="287337"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2" name="Rectangle 9">
            <a:extLst>
              <a:ext uri="{FF2B5EF4-FFF2-40B4-BE49-F238E27FC236}">
                <a16:creationId xmlns:a16="http://schemas.microsoft.com/office/drawing/2014/main" id="{C3A15549-AD74-21CC-2F30-AC2A74F6F32A}"/>
              </a:ext>
            </a:extLst>
          </p:cNvPr>
          <p:cNvSpPr>
            <a:spLocks noChangeArrowheads="1"/>
          </p:cNvSpPr>
          <p:nvPr/>
        </p:nvSpPr>
        <p:spPr bwMode="auto">
          <a:xfrm>
            <a:off x="1547813" y="5511800"/>
            <a:ext cx="26638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algn="l" eaLnBrk="1" hangingPunct="1"/>
            <a:r>
              <a:rPr lang="en-US" altLang="en-US" sz="1000">
                <a:solidFill>
                  <a:schemeClr val="accent2"/>
                </a:solidFill>
                <a:latin typeface="Verdana" panose="020B0604030504040204" pitchFamily="34" charset="0"/>
              </a:rPr>
              <a:t>Regional competitiveness and employment objective.</a:t>
            </a:r>
            <a:endParaRPr lang="en-GB" altLang="en-US" sz="1000">
              <a:solidFill>
                <a:schemeClr val="accent2"/>
              </a:solidFill>
              <a:latin typeface="Verdana" panose="020B0604030504040204"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0715D0DC-084C-BB59-953B-0F74FE8A8476}"/>
              </a:ext>
            </a:extLst>
          </p:cNvPr>
          <p:cNvSpPr>
            <a:spLocks noGrp="1" noChangeArrowheads="1"/>
          </p:cNvSpPr>
          <p:nvPr>
            <p:ph type="title"/>
          </p:nvPr>
        </p:nvSpPr>
        <p:spPr>
          <a:xfrm>
            <a:off x="457200" y="115888"/>
            <a:ext cx="7427913" cy="1143000"/>
          </a:xfrm>
          <a:noFill/>
        </p:spPr>
        <p:txBody>
          <a:bodyPr/>
          <a:lstStyle/>
          <a:p>
            <a:pPr eaLnBrk="1" hangingPunct="1"/>
            <a:r>
              <a:rPr lang="en-GB" altLang="en-US"/>
              <a:t>The EU is the biggest provider of development aid in the world</a:t>
            </a:r>
            <a:endParaRPr lang="en-US" altLang="en-US"/>
          </a:p>
        </p:txBody>
      </p:sp>
      <p:sp>
        <p:nvSpPr>
          <p:cNvPr id="22531" name="Rectangle 3">
            <a:extLst>
              <a:ext uri="{FF2B5EF4-FFF2-40B4-BE49-F238E27FC236}">
                <a16:creationId xmlns:a16="http://schemas.microsoft.com/office/drawing/2014/main" id="{7ED58387-9B35-499F-7EAA-887CFD709F44}"/>
              </a:ext>
              <a:ext uri="{C183D7F6-B498-43B3-948B-1728B52AA6E4}">
                <adec:decorative xmlns:adec="http://schemas.microsoft.com/office/drawing/2017/decorative" val="1"/>
              </a:ext>
            </a:extLst>
          </p:cNvPr>
          <p:cNvSpPr>
            <a:spLocks noChangeArrowheads="1"/>
          </p:cNvSpPr>
          <p:nvPr/>
        </p:nvSpPr>
        <p:spPr bwMode="auto">
          <a:xfrm>
            <a:off x="539750" y="1412875"/>
            <a:ext cx="8121650"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algn="ctr" eaLnBrk="1" hangingPunct="1"/>
            <a:endParaRPr lang="fr-FR" altLang="en-US" sz="2000" b="1">
              <a:latin typeface="Verdana" panose="020B0604030504040204" pitchFamily="34" charset="0"/>
            </a:endParaRPr>
          </a:p>
        </p:txBody>
      </p:sp>
      <p:sp>
        <p:nvSpPr>
          <p:cNvPr id="22532" name="Text Box 10">
            <a:extLst>
              <a:ext uri="{FF2B5EF4-FFF2-40B4-BE49-F238E27FC236}">
                <a16:creationId xmlns:a16="http://schemas.microsoft.com/office/drawing/2014/main" id="{A3A93DEF-10F8-F625-61D9-DE24255A1899}"/>
              </a:ext>
            </a:extLst>
          </p:cNvPr>
          <p:cNvSpPr txBox="1">
            <a:spLocks noChangeArrowheads="1"/>
          </p:cNvSpPr>
          <p:nvPr/>
        </p:nvSpPr>
        <p:spPr bwMode="auto">
          <a:xfrm>
            <a:off x="2170113" y="6234113"/>
            <a:ext cx="5473700" cy="338137"/>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algn="ctr" eaLnBrk="1" hangingPunct="1"/>
            <a:r>
              <a:rPr lang="en-GB" altLang="en-US" b="1">
                <a:solidFill>
                  <a:schemeClr val="accent2"/>
                </a:solidFill>
              </a:rPr>
              <a:t>Official development assistance per citizen, 2007</a:t>
            </a:r>
            <a:endParaRPr lang="fr-FR" altLang="en-US" b="1">
              <a:solidFill>
                <a:schemeClr val="accent2"/>
              </a:solidFill>
            </a:endParaRPr>
          </a:p>
        </p:txBody>
      </p:sp>
      <p:pic>
        <p:nvPicPr>
          <p:cNvPr id="22533" name="Picture 11">
            <a:extLst>
              <a:ext uri="{FF2B5EF4-FFF2-40B4-BE49-F238E27FC236}">
                <a16:creationId xmlns:a16="http://schemas.microsoft.com/office/drawing/2014/main" id="{4705CED4-A251-31CC-7469-D385E8BC87E0}"/>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14563" y="1879600"/>
            <a:ext cx="5429250" cy="433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4" name="TextBox 12">
            <a:extLst>
              <a:ext uri="{FF2B5EF4-FFF2-40B4-BE49-F238E27FC236}">
                <a16:creationId xmlns:a16="http://schemas.microsoft.com/office/drawing/2014/main" id="{4B9C5140-83B6-497A-CF07-37662C21F4F8}"/>
              </a:ext>
            </a:extLst>
          </p:cNvPr>
          <p:cNvSpPr txBox="1">
            <a:spLocks noChangeArrowheads="1"/>
          </p:cNvSpPr>
          <p:nvPr/>
        </p:nvSpPr>
        <p:spPr bwMode="auto">
          <a:xfrm>
            <a:off x="3786188" y="1862138"/>
            <a:ext cx="482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r>
              <a:rPr lang="fr-BE" altLang="en-US" sz="1400">
                <a:solidFill>
                  <a:srgbClr val="3154A3"/>
                </a:solidFill>
              </a:rPr>
              <a:t>93€</a:t>
            </a:r>
            <a:endParaRPr lang="en-US" altLang="en-US" sz="1400">
              <a:solidFill>
                <a:srgbClr val="3154A3"/>
              </a:solidFill>
            </a:endParaRPr>
          </a:p>
        </p:txBody>
      </p:sp>
      <p:sp>
        <p:nvSpPr>
          <p:cNvPr id="22535" name="TextBox 13">
            <a:extLst>
              <a:ext uri="{FF2B5EF4-FFF2-40B4-BE49-F238E27FC236}">
                <a16:creationId xmlns:a16="http://schemas.microsoft.com/office/drawing/2014/main" id="{5DB1B720-638F-078C-CB22-415FF33F3E37}"/>
              </a:ext>
            </a:extLst>
          </p:cNvPr>
          <p:cNvSpPr txBox="1">
            <a:spLocks noChangeArrowheads="1"/>
          </p:cNvSpPr>
          <p:nvPr/>
        </p:nvSpPr>
        <p:spPr bwMode="auto">
          <a:xfrm>
            <a:off x="4678363" y="3784600"/>
            <a:ext cx="482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r>
              <a:rPr lang="fr-BE" altLang="en-US" sz="1400">
                <a:solidFill>
                  <a:srgbClr val="3154A3"/>
                </a:solidFill>
              </a:rPr>
              <a:t>44€</a:t>
            </a:r>
            <a:endParaRPr lang="en-US" altLang="en-US" sz="1400">
              <a:solidFill>
                <a:srgbClr val="3154A3"/>
              </a:solidFill>
            </a:endParaRPr>
          </a:p>
        </p:txBody>
      </p:sp>
      <p:sp>
        <p:nvSpPr>
          <p:cNvPr id="22536" name="TextBox 14">
            <a:extLst>
              <a:ext uri="{FF2B5EF4-FFF2-40B4-BE49-F238E27FC236}">
                <a16:creationId xmlns:a16="http://schemas.microsoft.com/office/drawing/2014/main" id="{2D37B630-55B6-CB58-7C83-6E85132F6A70}"/>
              </a:ext>
            </a:extLst>
          </p:cNvPr>
          <p:cNvSpPr txBox="1">
            <a:spLocks noChangeArrowheads="1"/>
          </p:cNvSpPr>
          <p:nvPr/>
        </p:nvSpPr>
        <p:spPr bwMode="auto">
          <a:xfrm>
            <a:off x="5591175" y="3430588"/>
            <a:ext cx="482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r>
              <a:rPr lang="fr-BE" altLang="en-US" sz="1400">
                <a:solidFill>
                  <a:srgbClr val="3154A3"/>
                </a:solidFill>
              </a:rPr>
              <a:t>53€</a:t>
            </a:r>
            <a:endParaRPr lang="en-US" altLang="en-US" sz="1400">
              <a:solidFill>
                <a:srgbClr val="3154A3"/>
              </a:solidFill>
            </a:endParaRPr>
          </a:p>
        </p:txBody>
      </p:sp>
      <p:sp>
        <p:nvSpPr>
          <p:cNvPr id="22537" name="TextBox 15">
            <a:extLst>
              <a:ext uri="{FF2B5EF4-FFF2-40B4-BE49-F238E27FC236}">
                <a16:creationId xmlns:a16="http://schemas.microsoft.com/office/drawing/2014/main" id="{5D7F3657-89AF-C754-2F1E-E4BD275417EE}"/>
              </a:ext>
            </a:extLst>
          </p:cNvPr>
          <p:cNvSpPr txBox="1">
            <a:spLocks noChangeArrowheads="1"/>
          </p:cNvSpPr>
          <p:nvPr/>
        </p:nvSpPr>
        <p:spPr bwMode="auto">
          <a:xfrm>
            <a:off x="3819525" y="5849938"/>
            <a:ext cx="39846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algn="ctr" eaLnBrk="1" hangingPunct="1"/>
            <a:r>
              <a:rPr lang="fr-BE" altLang="en-US" sz="1200" b="1">
                <a:solidFill>
                  <a:srgbClr val="3154A3"/>
                </a:solidFill>
              </a:rPr>
              <a:t>EU</a:t>
            </a:r>
            <a:endParaRPr lang="en-US" altLang="en-US" sz="1200" b="1">
              <a:solidFill>
                <a:srgbClr val="3154A3"/>
              </a:solidFill>
            </a:endParaRPr>
          </a:p>
        </p:txBody>
      </p:sp>
      <p:sp>
        <p:nvSpPr>
          <p:cNvPr id="22538" name="TextBox 16">
            <a:extLst>
              <a:ext uri="{FF2B5EF4-FFF2-40B4-BE49-F238E27FC236}">
                <a16:creationId xmlns:a16="http://schemas.microsoft.com/office/drawing/2014/main" id="{AA1A1325-C2AB-2619-A3FA-70EEAB7F5627}"/>
              </a:ext>
            </a:extLst>
          </p:cNvPr>
          <p:cNvSpPr txBox="1">
            <a:spLocks noChangeArrowheads="1"/>
          </p:cNvSpPr>
          <p:nvPr/>
        </p:nvSpPr>
        <p:spPr bwMode="auto">
          <a:xfrm>
            <a:off x="4635500" y="5851525"/>
            <a:ext cx="6286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algn="ctr" eaLnBrk="1" hangingPunct="1"/>
            <a:r>
              <a:rPr lang="en-US" altLang="en-US" sz="1200" b="1">
                <a:solidFill>
                  <a:srgbClr val="3154A3"/>
                </a:solidFill>
              </a:rPr>
              <a:t>Japan</a:t>
            </a:r>
          </a:p>
        </p:txBody>
      </p:sp>
      <p:sp>
        <p:nvSpPr>
          <p:cNvPr id="22539" name="TextBox 17">
            <a:extLst>
              <a:ext uri="{FF2B5EF4-FFF2-40B4-BE49-F238E27FC236}">
                <a16:creationId xmlns:a16="http://schemas.microsoft.com/office/drawing/2014/main" id="{61691860-EED8-25C5-B006-298BF6C4595D}"/>
              </a:ext>
            </a:extLst>
          </p:cNvPr>
          <p:cNvSpPr txBox="1">
            <a:spLocks noChangeArrowheads="1"/>
          </p:cNvSpPr>
          <p:nvPr/>
        </p:nvSpPr>
        <p:spPr bwMode="auto">
          <a:xfrm>
            <a:off x="5262563" y="5846763"/>
            <a:ext cx="11668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algn="ctr" eaLnBrk="1" hangingPunct="1"/>
            <a:r>
              <a:rPr lang="fr-BE" altLang="en-US" sz="1200" b="1">
                <a:solidFill>
                  <a:srgbClr val="3154A3"/>
                </a:solidFill>
              </a:rPr>
              <a:t>United States</a:t>
            </a:r>
            <a:endParaRPr lang="en-US" altLang="en-US" sz="1200" b="1">
              <a:solidFill>
                <a:srgbClr val="3154A3"/>
              </a:solidFill>
            </a:endParaRPr>
          </a:p>
        </p:txBody>
      </p:sp>
      <p:sp>
        <p:nvSpPr>
          <p:cNvPr id="22540" name="Text Box 10">
            <a:extLst>
              <a:ext uri="{FF2B5EF4-FFF2-40B4-BE49-F238E27FC236}">
                <a16:creationId xmlns:a16="http://schemas.microsoft.com/office/drawing/2014/main" id="{8939A3C7-7D3A-23B9-E66A-CE655EAA4B4E}"/>
              </a:ext>
            </a:extLst>
          </p:cNvPr>
          <p:cNvSpPr txBox="1">
            <a:spLocks noChangeArrowheads="1"/>
          </p:cNvSpPr>
          <p:nvPr/>
        </p:nvSpPr>
        <p:spPr bwMode="auto">
          <a:xfrm>
            <a:off x="2179638" y="1447800"/>
            <a:ext cx="5473700" cy="338138"/>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algn="ctr" eaLnBrk="1" hangingPunct="1"/>
            <a:r>
              <a:rPr lang="en-GB" altLang="en-US" b="1">
                <a:solidFill>
                  <a:schemeClr val="accent2"/>
                </a:solidFill>
              </a:rPr>
              <a:t>The EU provides 60% of all development aid</a:t>
            </a:r>
            <a:endParaRPr lang="fr-FR" altLang="en-US" b="1">
              <a:solidFill>
                <a:schemeClr val="accent2"/>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3554" name="Picture 27">
            <a:extLst>
              <a:ext uri="{FF2B5EF4-FFF2-40B4-BE49-F238E27FC236}">
                <a16:creationId xmlns:a16="http://schemas.microsoft.com/office/drawing/2014/main" id="{86EC8510-21DD-8986-AF25-325784997FAB}"/>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33513" y="4522788"/>
            <a:ext cx="3275012" cy="1109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5" name="Picture 32">
            <a:extLst>
              <a:ext uri="{FF2B5EF4-FFF2-40B4-BE49-F238E27FC236}">
                <a16:creationId xmlns:a16="http://schemas.microsoft.com/office/drawing/2014/main" id="{AD4CD743-D37F-F934-2364-F3A5403C6831}"/>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18125" y="2298700"/>
            <a:ext cx="2897188" cy="3348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6" name="Rectangle 2">
            <a:extLst>
              <a:ext uri="{FF2B5EF4-FFF2-40B4-BE49-F238E27FC236}">
                <a16:creationId xmlns:a16="http://schemas.microsoft.com/office/drawing/2014/main" id="{89ECEF29-3E4A-2BA1-4AF6-D075FED9B732}"/>
              </a:ext>
            </a:extLst>
          </p:cNvPr>
          <p:cNvSpPr>
            <a:spLocks noGrp="1" noChangeArrowheads="1"/>
          </p:cNvSpPr>
          <p:nvPr>
            <p:ph type="title"/>
          </p:nvPr>
        </p:nvSpPr>
        <p:spPr>
          <a:xfrm>
            <a:off x="457200" y="115888"/>
            <a:ext cx="7427913" cy="1143000"/>
          </a:xfrm>
        </p:spPr>
        <p:txBody>
          <a:bodyPr/>
          <a:lstStyle/>
          <a:p>
            <a:pPr eaLnBrk="1" hangingPunct="1"/>
            <a:r>
              <a:rPr lang="en-GB" altLang="en-US"/>
              <a:t>How rich is the EU compared to the rest </a:t>
            </a:r>
            <a:br>
              <a:rPr lang="en-GB" altLang="en-US"/>
            </a:br>
            <a:r>
              <a:rPr lang="en-GB" altLang="en-US"/>
              <a:t>of the world?</a:t>
            </a:r>
            <a:endParaRPr lang="en-US" altLang="en-US"/>
          </a:p>
        </p:txBody>
      </p:sp>
      <p:sp>
        <p:nvSpPr>
          <p:cNvPr id="23558" name="TextBox 8">
            <a:extLst>
              <a:ext uri="{FF2B5EF4-FFF2-40B4-BE49-F238E27FC236}">
                <a16:creationId xmlns:a16="http://schemas.microsoft.com/office/drawing/2014/main" id="{D4F9EA09-D296-E5D7-1F8E-5B92DC8D5CDB}"/>
              </a:ext>
            </a:extLst>
          </p:cNvPr>
          <p:cNvSpPr txBox="1">
            <a:spLocks noChangeArrowheads="1"/>
          </p:cNvSpPr>
          <p:nvPr/>
        </p:nvSpPr>
        <p:spPr bwMode="auto">
          <a:xfrm>
            <a:off x="1592263" y="5627688"/>
            <a:ext cx="344487"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algn="ctr" eaLnBrk="1" hangingPunct="1"/>
            <a:r>
              <a:rPr lang="fr-BE" altLang="en-US" sz="900" b="1">
                <a:solidFill>
                  <a:srgbClr val="3154A3"/>
                </a:solidFill>
              </a:rPr>
              <a:t>EU</a:t>
            </a:r>
            <a:endParaRPr lang="en-US" altLang="en-US" sz="900" b="1">
              <a:solidFill>
                <a:srgbClr val="3154A3"/>
              </a:solidFill>
            </a:endParaRPr>
          </a:p>
        </p:txBody>
      </p:sp>
      <p:sp>
        <p:nvSpPr>
          <p:cNvPr id="23559" name="TextBox 9">
            <a:extLst>
              <a:ext uri="{FF2B5EF4-FFF2-40B4-BE49-F238E27FC236}">
                <a16:creationId xmlns:a16="http://schemas.microsoft.com/office/drawing/2014/main" id="{29319EF8-2231-02D7-8A3D-13803B91F93F}"/>
              </a:ext>
            </a:extLst>
          </p:cNvPr>
          <p:cNvSpPr txBox="1">
            <a:spLocks noChangeArrowheads="1"/>
          </p:cNvSpPr>
          <p:nvPr/>
        </p:nvSpPr>
        <p:spPr bwMode="auto">
          <a:xfrm>
            <a:off x="2160588" y="5618163"/>
            <a:ext cx="504825"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algn="ctr" eaLnBrk="1" hangingPunct="1"/>
            <a:r>
              <a:rPr lang="fr-BE" altLang="en-US" sz="900" b="1">
                <a:solidFill>
                  <a:srgbClr val="3154A3"/>
                </a:solidFill>
              </a:rPr>
              <a:t>China</a:t>
            </a:r>
            <a:endParaRPr lang="en-US" altLang="en-US" sz="900" b="1">
              <a:solidFill>
                <a:srgbClr val="3154A3"/>
              </a:solidFill>
            </a:endParaRPr>
          </a:p>
        </p:txBody>
      </p:sp>
      <p:sp>
        <p:nvSpPr>
          <p:cNvPr id="23560" name="TextBox 10">
            <a:extLst>
              <a:ext uri="{FF2B5EF4-FFF2-40B4-BE49-F238E27FC236}">
                <a16:creationId xmlns:a16="http://schemas.microsoft.com/office/drawing/2014/main" id="{F912C08A-B4F1-20A9-8AAD-61F7A8CFFA0F}"/>
              </a:ext>
            </a:extLst>
          </p:cNvPr>
          <p:cNvSpPr txBox="1">
            <a:spLocks noChangeArrowheads="1"/>
          </p:cNvSpPr>
          <p:nvPr/>
        </p:nvSpPr>
        <p:spPr bwMode="auto">
          <a:xfrm>
            <a:off x="2813050" y="5618163"/>
            <a:ext cx="517525"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algn="ctr" eaLnBrk="1" hangingPunct="1"/>
            <a:r>
              <a:rPr lang="fr-BE" altLang="en-US" sz="900" b="1">
                <a:solidFill>
                  <a:srgbClr val="3154A3"/>
                </a:solidFill>
              </a:rPr>
              <a:t>Japan</a:t>
            </a:r>
            <a:endParaRPr lang="en-US" altLang="en-US" sz="900" b="1">
              <a:solidFill>
                <a:srgbClr val="3154A3"/>
              </a:solidFill>
            </a:endParaRPr>
          </a:p>
        </p:txBody>
      </p:sp>
      <p:sp>
        <p:nvSpPr>
          <p:cNvPr id="23561" name="TextBox 11">
            <a:extLst>
              <a:ext uri="{FF2B5EF4-FFF2-40B4-BE49-F238E27FC236}">
                <a16:creationId xmlns:a16="http://schemas.microsoft.com/office/drawing/2014/main" id="{D9063331-EC7D-10C5-C831-DDA26C434E4A}"/>
              </a:ext>
            </a:extLst>
          </p:cNvPr>
          <p:cNvSpPr txBox="1">
            <a:spLocks noChangeArrowheads="1"/>
          </p:cNvSpPr>
          <p:nvPr/>
        </p:nvSpPr>
        <p:spPr bwMode="auto">
          <a:xfrm>
            <a:off x="3444875" y="5618163"/>
            <a:ext cx="563563"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algn="ctr" eaLnBrk="1" hangingPunct="1"/>
            <a:r>
              <a:rPr lang="fr-BE" altLang="en-US" sz="900" b="1">
                <a:solidFill>
                  <a:srgbClr val="3154A3"/>
                </a:solidFill>
              </a:rPr>
              <a:t>Russia</a:t>
            </a:r>
            <a:endParaRPr lang="en-US" altLang="en-US" sz="900" b="1">
              <a:solidFill>
                <a:srgbClr val="3154A3"/>
              </a:solidFill>
            </a:endParaRPr>
          </a:p>
        </p:txBody>
      </p:sp>
      <p:sp>
        <p:nvSpPr>
          <p:cNvPr id="23562" name="TextBox 12">
            <a:extLst>
              <a:ext uri="{FF2B5EF4-FFF2-40B4-BE49-F238E27FC236}">
                <a16:creationId xmlns:a16="http://schemas.microsoft.com/office/drawing/2014/main" id="{FB9776C6-98C9-EC92-B42C-E6E16EBBD6F0}"/>
              </a:ext>
            </a:extLst>
          </p:cNvPr>
          <p:cNvSpPr txBox="1">
            <a:spLocks noChangeArrowheads="1"/>
          </p:cNvSpPr>
          <p:nvPr/>
        </p:nvSpPr>
        <p:spPr bwMode="auto">
          <a:xfrm>
            <a:off x="3935413" y="5618163"/>
            <a:ext cx="922337"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algn="ctr" eaLnBrk="1" hangingPunct="1"/>
            <a:r>
              <a:rPr lang="fr-BE" altLang="en-US" sz="900" b="1">
                <a:solidFill>
                  <a:srgbClr val="3154A3"/>
                </a:solidFill>
              </a:rPr>
              <a:t>United States</a:t>
            </a:r>
            <a:endParaRPr lang="en-US" altLang="en-US" sz="900" b="1">
              <a:solidFill>
                <a:srgbClr val="3154A3"/>
              </a:solidFill>
            </a:endParaRPr>
          </a:p>
        </p:txBody>
      </p:sp>
      <p:sp>
        <p:nvSpPr>
          <p:cNvPr id="23563" name="TextBox 13">
            <a:extLst>
              <a:ext uri="{FF2B5EF4-FFF2-40B4-BE49-F238E27FC236}">
                <a16:creationId xmlns:a16="http://schemas.microsoft.com/office/drawing/2014/main" id="{7347B909-9BC5-B677-3853-59D01CA0DEF6}"/>
              </a:ext>
            </a:extLst>
          </p:cNvPr>
          <p:cNvSpPr txBox="1">
            <a:spLocks noChangeArrowheads="1"/>
          </p:cNvSpPr>
          <p:nvPr/>
        </p:nvSpPr>
        <p:spPr bwMode="auto">
          <a:xfrm>
            <a:off x="5443538" y="5627688"/>
            <a:ext cx="344487"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algn="ctr" eaLnBrk="1" hangingPunct="1"/>
            <a:r>
              <a:rPr lang="fr-BE" altLang="en-US" sz="900" b="1">
                <a:solidFill>
                  <a:srgbClr val="3154A3"/>
                </a:solidFill>
              </a:rPr>
              <a:t>EU</a:t>
            </a:r>
            <a:endParaRPr lang="en-US" altLang="en-US" sz="900" b="1">
              <a:solidFill>
                <a:srgbClr val="3154A3"/>
              </a:solidFill>
            </a:endParaRPr>
          </a:p>
        </p:txBody>
      </p:sp>
      <p:sp>
        <p:nvSpPr>
          <p:cNvPr id="23564" name="TextBox 14">
            <a:extLst>
              <a:ext uri="{FF2B5EF4-FFF2-40B4-BE49-F238E27FC236}">
                <a16:creationId xmlns:a16="http://schemas.microsoft.com/office/drawing/2014/main" id="{9E965D3D-58CD-E103-669E-E0C14B195E42}"/>
              </a:ext>
            </a:extLst>
          </p:cNvPr>
          <p:cNvSpPr txBox="1">
            <a:spLocks noChangeArrowheads="1"/>
          </p:cNvSpPr>
          <p:nvPr/>
        </p:nvSpPr>
        <p:spPr bwMode="auto">
          <a:xfrm>
            <a:off x="5942013" y="5626100"/>
            <a:ext cx="506412"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algn="ctr" eaLnBrk="1" hangingPunct="1"/>
            <a:r>
              <a:rPr lang="fr-BE" altLang="en-US" sz="900" b="1">
                <a:solidFill>
                  <a:srgbClr val="3154A3"/>
                </a:solidFill>
              </a:rPr>
              <a:t>China</a:t>
            </a:r>
            <a:endParaRPr lang="en-US" altLang="en-US" sz="900" b="1">
              <a:solidFill>
                <a:srgbClr val="3154A3"/>
              </a:solidFill>
            </a:endParaRPr>
          </a:p>
        </p:txBody>
      </p:sp>
      <p:sp>
        <p:nvSpPr>
          <p:cNvPr id="23565" name="TextBox 15">
            <a:extLst>
              <a:ext uri="{FF2B5EF4-FFF2-40B4-BE49-F238E27FC236}">
                <a16:creationId xmlns:a16="http://schemas.microsoft.com/office/drawing/2014/main" id="{AE4A3AC6-157B-630E-1825-1BA5B0C2758D}"/>
              </a:ext>
            </a:extLst>
          </p:cNvPr>
          <p:cNvSpPr txBox="1">
            <a:spLocks noChangeArrowheads="1"/>
          </p:cNvSpPr>
          <p:nvPr/>
        </p:nvSpPr>
        <p:spPr bwMode="auto">
          <a:xfrm>
            <a:off x="6462713" y="5626100"/>
            <a:ext cx="628650"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algn="ctr" eaLnBrk="1" hangingPunct="1"/>
            <a:r>
              <a:rPr lang="fr-BE" altLang="en-US" sz="900" b="1">
                <a:solidFill>
                  <a:srgbClr val="3154A3"/>
                </a:solidFill>
              </a:rPr>
              <a:t>Japan</a:t>
            </a:r>
            <a:endParaRPr lang="en-US" altLang="en-US" sz="900" b="1">
              <a:solidFill>
                <a:srgbClr val="3154A3"/>
              </a:solidFill>
            </a:endParaRPr>
          </a:p>
        </p:txBody>
      </p:sp>
      <p:sp>
        <p:nvSpPr>
          <p:cNvPr id="23566" name="TextBox 16">
            <a:extLst>
              <a:ext uri="{FF2B5EF4-FFF2-40B4-BE49-F238E27FC236}">
                <a16:creationId xmlns:a16="http://schemas.microsoft.com/office/drawing/2014/main" id="{C4D1FF7D-0FA1-0176-ECFA-12DE932C5597}"/>
              </a:ext>
            </a:extLst>
          </p:cNvPr>
          <p:cNvSpPr txBox="1">
            <a:spLocks noChangeArrowheads="1"/>
          </p:cNvSpPr>
          <p:nvPr/>
        </p:nvSpPr>
        <p:spPr bwMode="auto">
          <a:xfrm>
            <a:off x="7018338" y="5624513"/>
            <a:ext cx="688975"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algn="ctr" eaLnBrk="1" hangingPunct="1"/>
            <a:r>
              <a:rPr lang="fr-BE" altLang="en-US" sz="900" b="1">
                <a:solidFill>
                  <a:srgbClr val="3154A3"/>
                </a:solidFill>
              </a:rPr>
              <a:t>Russia</a:t>
            </a:r>
            <a:endParaRPr lang="en-US" altLang="en-US" sz="900" b="1">
              <a:solidFill>
                <a:srgbClr val="3154A3"/>
              </a:solidFill>
            </a:endParaRPr>
          </a:p>
        </p:txBody>
      </p:sp>
      <p:sp>
        <p:nvSpPr>
          <p:cNvPr id="23567" name="TextBox 17">
            <a:extLst>
              <a:ext uri="{FF2B5EF4-FFF2-40B4-BE49-F238E27FC236}">
                <a16:creationId xmlns:a16="http://schemas.microsoft.com/office/drawing/2014/main" id="{6C8FE658-ED1E-2DD0-54DB-A5EC61A288A6}"/>
              </a:ext>
            </a:extLst>
          </p:cNvPr>
          <p:cNvSpPr txBox="1">
            <a:spLocks noChangeArrowheads="1"/>
          </p:cNvSpPr>
          <p:nvPr/>
        </p:nvSpPr>
        <p:spPr bwMode="auto">
          <a:xfrm>
            <a:off x="7569200" y="5626100"/>
            <a:ext cx="922338"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algn="ctr" eaLnBrk="1" hangingPunct="1"/>
            <a:r>
              <a:rPr lang="fr-BE" altLang="en-US" sz="900" b="1">
                <a:solidFill>
                  <a:srgbClr val="3154A3"/>
                </a:solidFill>
              </a:rPr>
              <a:t>United States</a:t>
            </a:r>
            <a:endParaRPr lang="en-US" altLang="en-US" sz="900" b="1">
              <a:solidFill>
                <a:srgbClr val="3154A3"/>
              </a:solidFill>
            </a:endParaRPr>
          </a:p>
        </p:txBody>
      </p:sp>
      <p:sp>
        <p:nvSpPr>
          <p:cNvPr id="23568" name="TextBox 18">
            <a:extLst>
              <a:ext uri="{FF2B5EF4-FFF2-40B4-BE49-F238E27FC236}">
                <a16:creationId xmlns:a16="http://schemas.microsoft.com/office/drawing/2014/main" id="{9E84D1D9-507F-9AA0-34DE-584C155CF1AF}"/>
              </a:ext>
            </a:extLst>
          </p:cNvPr>
          <p:cNvSpPr txBox="1">
            <a:spLocks noChangeArrowheads="1"/>
          </p:cNvSpPr>
          <p:nvPr/>
        </p:nvSpPr>
        <p:spPr bwMode="auto">
          <a:xfrm>
            <a:off x="1503363" y="4271963"/>
            <a:ext cx="573087"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algn="l" eaLnBrk="1" hangingPunct="1"/>
            <a:r>
              <a:rPr lang="fr-BE" altLang="en-US" sz="1000" b="1">
                <a:solidFill>
                  <a:srgbClr val="3154A3"/>
                </a:solidFill>
              </a:rPr>
              <a:t>10 793</a:t>
            </a:r>
            <a:endParaRPr lang="en-US" altLang="en-US" sz="1000" b="1">
              <a:solidFill>
                <a:srgbClr val="3154A3"/>
              </a:solidFill>
            </a:endParaRPr>
          </a:p>
        </p:txBody>
      </p:sp>
      <p:sp>
        <p:nvSpPr>
          <p:cNvPr id="23569" name="TextBox 19">
            <a:extLst>
              <a:ext uri="{FF2B5EF4-FFF2-40B4-BE49-F238E27FC236}">
                <a16:creationId xmlns:a16="http://schemas.microsoft.com/office/drawing/2014/main" id="{83D7B5A2-6414-9042-849E-925AD59DD13F}"/>
              </a:ext>
            </a:extLst>
          </p:cNvPr>
          <p:cNvSpPr txBox="1">
            <a:spLocks noChangeArrowheads="1"/>
          </p:cNvSpPr>
          <p:nvPr/>
        </p:nvSpPr>
        <p:spPr bwMode="auto">
          <a:xfrm>
            <a:off x="2198688" y="5227638"/>
            <a:ext cx="50165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algn="l" eaLnBrk="1" hangingPunct="1"/>
            <a:r>
              <a:rPr lang="fr-BE" altLang="en-US" sz="1000" b="1">
                <a:solidFill>
                  <a:srgbClr val="3154A3"/>
                </a:solidFill>
              </a:rPr>
              <a:t>1 326</a:t>
            </a:r>
            <a:endParaRPr lang="en-US" altLang="en-US" sz="1000" b="1">
              <a:solidFill>
                <a:srgbClr val="3154A3"/>
              </a:solidFill>
            </a:endParaRPr>
          </a:p>
        </p:txBody>
      </p:sp>
      <p:sp>
        <p:nvSpPr>
          <p:cNvPr id="23570" name="TextBox 20">
            <a:extLst>
              <a:ext uri="{FF2B5EF4-FFF2-40B4-BE49-F238E27FC236}">
                <a16:creationId xmlns:a16="http://schemas.microsoft.com/office/drawing/2014/main" id="{123FAF0F-A0AB-2C8B-BD55-7F68E3997EE6}"/>
              </a:ext>
            </a:extLst>
          </p:cNvPr>
          <p:cNvSpPr txBox="1">
            <a:spLocks noChangeArrowheads="1"/>
          </p:cNvSpPr>
          <p:nvPr/>
        </p:nvSpPr>
        <p:spPr bwMode="auto">
          <a:xfrm>
            <a:off x="2836863" y="4991100"/>
            <a:ext cx="46672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r>
              <a:rPr lang="fr-BE" altLang="en-US" sz="1000" b="1">
                <a:solidFill>
                  <a:srgbClr val="3154A3"/>
                </a:solidFill>
              </a:rPr>
              <a:t>3676</a:t>
            </a:r>
            <a:endParaRPr lang="en-US" altLang="en-US" sz="1000" b="1">
              <a:solidFill>
                <a:srgbClr val="3154A3"/>
              </a:solidFill>
            </a:endParaRPr>
          </a:p>
        </p:txBody>
      </p:sp>
      <p:sp>
        <p:nvSpPr>
          <p:cNvPr id="23571" name="TextBox 21">
            <a:extLst>
              <a:ext uri="{FF2B5EF4-FFF2-40B4-BE49-F238E27FC236}">
                <a16:creationId xmlns:a16="http://schemas.microsoft.com/office/drawing/2014/main" id="{567B09A7-DE80-EADF-58D1-D9A096C9A188}"/>
              </a:ext>
            </a:extLst>
          </p:cNvPr>
          <p:cNvSpPr txBox="1">
            <a:spLocks noChangeArrowheads="1"/>
          </p:cNvSpPr>
          <p:nvPr/>
        </p:nvSpPr>
        <p:spPr bwMode="auto">
          <a:xfrm>
            <a:off x="3509963" y="5308600"/>
            <a:ext cx="39687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algn="l" eaLnBrk="1" hangingPunct="1"/>
            <a:r>
              <a:rPr lang="fr-BE" altLang="en-US" sz="1000" b="1">
                <a:solidFill>
                  <a:srgbClr val="3154A3"/>
                </a:solidFill>
              </a:rPr>
              <a:t>468</a:t>
            </a:r>
            <a:endParaRPr lang="en-US" altLang="en-US" sz="1000" b="1">
              <a:solidFill>
                <a:srgbClr val="3154A3"/>
              </a:solidFill>
            </a:endParaRPr>
          </a:p>
        </p:txBody>
      </p:sp>
      <p:sp>
        <p:nvSpPr>
          <p:cNvPr id="23572" name="TextBox 22">
            <a:extLst>
              <a:ext uri="{FF2B5EF4-FFF2-40B4-BE49-F238E27FC236}">
                <a16:creationId xmlns:a16="http://schemas.microsoft.com/office/drawing/2014/main" id="{B3BCB586-D1F2-D680-A665-94B6873DEB73}"/>
              </a:ext>
            </a:extLst>
          </p:cNvPr>
          <p:cNvSpPr txBox="1">
            <a:spLocks noChangeArrowheads="1"/>
          </p:cNvSpPr>
          <p:nvPr/>
        </p:nvSpPr>
        <p:spPr bwMode="auto">
          <a:xfrm>
            <a:off x="4073525" y="4352925"/>
            <a:ext cx="57308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algn="l" eaLnBrk="1" hangingPunct="1"/>
            <a:r>
              <a:rPr lang="fr-BE" altLang="en-US" sz="1000" b="1">
                <a:solidFill>
                  <a:srgbClr val="3154A3"/>
                </a:solidFill>
              </a:rPr>
              <a:t>10 035</a:t>
            </a:r>
            <a:endParaRPr lang="en-US" altLang="en-US" sz="1000" b="1">
              <a:solidFill>
                <a:srgbClr val="3154A3"/>
              </a:solidFill>
            </a:endParaRPr>
          </a:p>
        </p:txBody>
      </p:sp>
      <p:sp>
        <p:nvSpPr>
          <p:cNvPr id="23573" name="TextBox 29">
            <a:extLst>
              <a:ext uri="{FF2B5EF4-FFF2-40B4-BE49-F238E27FC236}">
                <a16:creationId xmlns:a16="http://schemas.microsoft.com/office/drawing/2014/main" id="{33E313EA-645D-44DA-0BA2-7C82CC27DA55}"/>
              </a:ext>
            </a:extLst>
          </p:cNvPr>
          <p:cNvSpPr txBox="1">
            <a:spLocks noChangeArrowheads="1"/>
          </p:cNvSpPr>
          <p:nvPr/>
        </p:nvSpPr>
        <p:spPr bwMode="auto">
          <a:xfrm>
            <a:off x="5338763" y="3082925"/>
            <a:ext cx="573087"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algn="l" eaLnBrk="1" hangingPunct="1"/>
            <a:r>
              <a:rPr lang="fr-BE" altLang="en-US" sz="1000" b="1">
                <a:solidFill>
                  <a:srgbClr val="3154A3"/>
                </a:solidFill>
              </a:rPr>
              <a:t>24 700</a:t>
            </a:r>
            <a:endParaRPr lang="en-US" altLang="en-US" sz="1000" b="1">
              <a:solidFill>
                <a:srgbClr val="3154A3"/>
              </a:solidFill>
            </a:endParaRPr>
          </a:p>
        </p:txBody>
      </p:sp>
      <p:sp>
        <p:nvSpPr>
          <p:cNvPr id="23574" name="TextBox 30">
            <a:extLst>
              <a:ext uri="{FF2B5EF4-FFF2-40B4-BE49-F238E27FC236}">
                <a16:creationId xmlns:a16="http://schemas.microsoft.com/office/drawing/2014/main" id="{5902A7E8-D271-8EFB-CCD9-E51FA3772A0C}"/>
              </a:ext>
            </a:extLst>
          </p:cNvPr>
          <p:cNvSpPr txBox="1">
            <a:spLocks noChangeArrowheads="1"/>
          </p:cNvSpPr>
          <p:nvPr/>
        </p:nvSpPr>
        <p:spPr bwMode="auto">
          <a:xfrm>
            <a:off x="5924550" y="4735513"/>
            <a:ext cx="50165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algn="l" eaLnBrk="1" hangingPunct="1"/>
            <a:r>
              <a:rPr lang="fr-BE" altLang="en-US" sz="1000" b="1">
                <a:solidFill>
                  <a:srgbClr val="3154A3"/>
                </a:solidFill>
              </a:rPr>
              <a:t>6 400</a:t>
            </a:r>
            <a:endParaRPr lang="en-US" altLang="en-US" sz="1000" b="1">
              <a:solidFill>
                <a:srgbClr val="3154A3"/>
              </a:solidFill>
            </a:endParaRPr>
          </a:p>
        </p:txBody>
      </p:sp>
      <p:sp>
        <p:nvSpPr>
          <p:cNvPr id="23575" name="TextBox 31">
            <a:extLst>
              <a:ext uri="{FF2B5EF4-FFF2-40B4-BE49-F238E27FC236}">
                <a16:creationId xmlns:a16="http://schemas.microsoft.com/office/drawing/2014/main" id="{9C466474-6A5B-B9D4-9CA0-A60B0C442EF4}"/>
              </a:ext>
            </a:extLst>
          </p:cNvPr>
          <p:cNvSpPr txBox="1">
            <a:spLocks noChangeArrowheads="1"/>
          </p:cNvSpPr>
          <p:nvPr/>
        </p:nvSpPr>
        <p:spPr bwMode="auto">
          <a:xfrm>
            <a:off x="6503988" y="2808288"/>
            <a:ext cx="573087"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algn="l" eaLnBrk="1" hangingPunct="1"/>
            <a:r>
              <a:rPr lang="fr-BE" altLang="en-US" sz="1000" b="1">
                <a:solidFill>
                  <a:srgbClr val="3154A3"/>
                </a:solidFill>
              </a:rPr>
              <a:t>27 800</a:t>
            </a:r>
            <a:endParaRPr lang="en-US" altLang="en-US" sz="1000" b="1">
              <a:solidFill>
                <a:srgbClr val="3154A3"/>
              </a:solidFill>
            </a:endParaRPr>
          </a:p>
        </p:txBody>
      </p:sp>
      <p:sp>
        <p:nvSpPr>
          <p:cNvPr id="23576" name="TextBox 32">
            <a:extLst>
              <a:ext uri="{FF2B5EF4-FFF2-40B4-BE49-F238E27FC236}">
                <a16:creationId xmlns:a16="http://schemas.microsoft.com/office/drawing/2014/main" id="{9632D3EF-815A-F662-439B-A5B8F8F58144}"/>
              </a:ext>
            </a:extLst>
          </p:cNvPr>
          <p:cNvSpPr txBox="1">
            <a:spLocks noChangeArrowheads="1"/>
          </p:cNvSpPr>
          <p:nvPr/>
        </p:nvSpPr>
        <p:spPr bwMode="auto">
          <a:xfrm>
            <a:off x="7091363" y="4408488"/>
            <a:ext cx="652462"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algn="l" eaLnBrk="1" hangingPunct="1"/>
            <a:r>
              <a:rPr lang="fr-BE" altLang="en-US" sz="1000" b="1">
                <a:solidFill>
                  <a:srgbClr val="3154A3"/>
                </a:solidFill>
              </a:rPr>
              <a:t>10 000</a:t>
            </a:r>
            <a:endParaRPr lang="en-US" altLang="en-US" sz="1000" b="1">
              <a:solidFill>
                <a:srgbClr val="3154A3"/>
              </a:solidFill>
            </a:endParaRPr>
          </a:p>
        </p:txBody>
      </p:sp>
      <p:sp>
        <p:nvSpPr>
          <p:cNvPr id="23577" name="TextBox 33">
            <a:extLst>
              <a:ext uri="{FF2B5EF4-FFF2-40B4-BE49-F238E27FC236}">
                <a16:creationId xmlns:a16="http://schemas.microsoft.com/office/drawing/2014/main" id="{8DACB620-9870-6280-F192-6E25B0EDE67A}"/>
              </a:ext>
            </a:extLst>
          </p:cNvPr>
          <p:cNvSpPr txBox="1">
            <a:spLocks noChangeArrowheads="1"/>
          </p:cNvSpPr>
          <p:nvPr/>
        </p:nvSpPr>
        <p:spPr bwMode="auto">
          <a:xfrm>
            <a:off x="7650163" y="1939925"/>
            <a:ext cx="608012"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algn="l" eaLnBrk="1" hangingPunct="1"/>
            <a:r>
              <a:rPr lang="fr-BE" altLang="en-US" sz="1000" b="1">
                <a:solidFill>
                  <a:srgbClr val="3154A3"/>
                </a:solidFill>
              </a:rPr>
              <a:t>37 300 </a:t>
            </a:r>
            <a:endParaRPr lang="en-US" altLang="en-US" sz="1000" b="1">
              <a:solidFill>
                <a:srgbClr val="3154A3"/>
              </a:solidFill>
            </a:endParaRPr>
          </a:p>
        </p:txBody>
      </p:sp>
      <p:sp>
        <p:nvSpPr>
          <p:cNvPr id="23578" name="TextBox 34">
            <a:extLst>
              <a:ext uri="{FF2B5EF4-FFF2-40B4-BE49-F238E27FC236}">
                <a16:creationId xmlns:a16="http://schemas.microsoft.com/office/drawing/2014/main" id="{8CA28FE3-F64A-A807-F584-C1F234DBD6F9}"/>
              </a:ext>
            </a:extLst>
          </p:cNvPr>
          <p:cNvSpPr txBox="1">
            <a:spLocks noChangeArrowheads="1"/>
          </p:cNvSpPr>
          <p:nvPr/>
        </p:nvSpPr>
        <p:spPr bwMode="auto">
          <a:xfrm>
            <a:off x="1514475" y="6035675"/>
            <a:ext cx="29194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algn="l" eaLnBrk="1" hangingPunct="1"/>
            <a:r>
              <a:rPr lang="fr-BE" altLang="en-US" sz="1000" b="1">
                <a:solidFill>
                  <a:srgbClr val="3154A3"/>
                </a:solidFill>
              </a:rPr>
              <a:t>Size of economy: Gross Domestic Product in</a:t>
            </a:r>
          </a:p>
          <a:p>
            <a:pPr algn="l" eaLnBrk="1" hangingPunct="1"/>
            <a:r>
              <a:rPr lang="fr-BE" altLang="en-US" sz="1000" b="1">
                <a:solidFill>
                  <a:srgbClr val="3154A3"/>
                </a:solidFill>
              </a:rPr>
              <a:t>billion of euros, 2006</a:t>
            </a:r>
            <a:endParaRPr lang="en-US" altLang="en-US" sz="1000" b="1">
              <a:solidFill>
                <a:srgbClr val="3154A3"/>
              </a:solidFill>
            </a:endParaRPr>
          </a:p>
        </p:txBody>
      </p:sp>
      <p:sp>
        <p:nvSpPr>
          <p:cNvPr id="23579" name="TextBox 35">
            <a:extLst>
              <a:ext uri="{FF2B5EF4-FFF2-40B4-BE49-F238E27FC236}">
                <a16:creationId xmlns:a16="http://schemas.microsoft.com/office/drawing/2014/main" id="{87020077-73EC-A731-4936-DDC0BEA10F36}"/>
              </a:ext>
            </a:extLst>
          </p:cNvPr>
          <p:cNvSpPr txBox="1">
            <a:spLocks noChangeArrowheads="1"/>
          </p:cNvSpPr>
          <p:nvPr/>
        </p:nvSpPr>
        <p:spPr bwMode="auto">
          <a:xfrm>
            <a:off x="5272088" y="6035675"/>
            <a:ext cx="30861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algn="l" eaLnBrk="1" hangingPunct="1"/>
            <a:r>
              <a:rPr lang="fr-BE" altLang="en-US" sz="1000" b="1">
                <a:solidFill>
                  <a:srgbClr val="3154A3"/>
                </a:solidFill>
              </a:rPr>
              <a:t>Wealth per person: Gross Domestic Product</a:t>
            </a:r>
          </a:p>
          <a:p>
            <a:pPr algn="l" eaLnBrk="1" hangingPunct="1"/>
            <a:r>
              <a:rPr lang="fr-BE" altLang="en-US" sz="1000" b="1">
                <a:solidFill>
                  <a:srgbClr val="3154A3"/>
                </a:solidFill>
              </a:rPr>
              <a:t>per person in Purchasing Power Standard, 2007</a:t>
            </a:r>
            <a:endParaRPr lang="en-US" altLang="en-US" sz="1000" b="1">
              <a:solidFill>
                <a:srgbClr val="3154A3"/>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Text Box 9">
            <a:extLst>
              <a:ext uri="{FF2B5EF4-FFF2-40B4-BE49-F238E27FC236}">
                <a16:creationId xmlns:a16="http://schemas.microsoft.com/office/drawing/2014/main" id="{C431EAE8-61A8-4D7D-77EB-4943F380DB0F}"/>
              </a:ext>
            </a:extLst>
          </p:cNvPr>
          <p:cNvSpPr txBox="1">
            <a:spLocks noChangeArrowheads="1"/>
          </p:cNvSpPr>
          <p:nvPr/>
        </p:nvSpPr>
        <p:spPr bwMode="auto">
          <a:xfrm>
            <a:off x="1676400" y="1752600"/>
            <a:ext cx="2438400" cy="523875"/>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algn="ctr" eaLnBrk="1" hangingPunct="1"/>
            <a:r>
              <a:rPr lang="fr-FR" altLang="en-US" sz="1400" b="1">
                <a:solidFill>
                  <a:schemeClr val="accent2"/>
                </a:solidFill>
                <a:latin typeface="Verdana" panose="020B0604030504040204" pitchFamily="34" charset="0"/>
              </a:rPr>
              <a:t>Share of world trade </a:t>
            </a:r>
            <a:br>
              <a:rPr lang="fr-FR" altLang="en-US" sz="1400" b="1">
                <a:solidFill>
                  <a:schemeClr val="accent2"/>
                </a:solidFill>
                <a:latin typeface="Verdana" panose="020B0604030504040204" pitchFamily="34" charset="0"/>
              </a:rPr>
            </a:br>
            <a:r>
              <a:rPr lang="fr-FR" altLang="en-US" sz="1400" b="1">
                <a:solidFill>
                  <a:schemeClr val="accent2"/>
                </a:solidFill>
                <a:latin typeface="Verdana" panose="020B0604030504040204" pitchFamily="34" charset="0"/>
              </a:rPr>
              <a:t>in goods (2006)</a:t>
            </a:r>
          </a:p>
        </p:txBody>
      </p:sp>
      <p:sp>
        <p:nvSpPr>
          <p:cNvPr id="24580" name="Text Box 11">
            <a:extLst>
              <a:ext uri="{FF2B5EF4-FFF2-40B4-BE49-F238E27FC236}">
                <a16:creationId xmlns:a16="http://schemas.microsoft.com/office/drawing/2014/main" id="{401D9942-B34C-11BB-C001-D5844A4E9D20}"/>
              </a:ext>
            </a:extLst>
          </p:cNvPr>
          <p:cNvSpPr txBox="1">
            <a:spLocks noChangeArrowheads="1"/>
          </p:cNvSpPr>
          <p:nvPr/>
        </p:nvSpPr>
        <p:spPr bwMode="auto">
          <a:xfrm>
            <a:off x="5562600" y="1752600"/>
            <a:ext cx="2743200" cy="523875"/>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algn="ctr" eaLnBrk="1" hangingPunct="1"/>
            <a:r>
              <a:rPr lang="fr-FR" altLang="en-US" sz="1400" b="1">
                <a:solidFill>
                  <a:schemeClr val="accent2"/>
                </a:solidFill>
                <a:latin typeface="Verdana" panose="020B0604030504040204" pitchFamily="34" charset="0"/>
              </a:rPr>
              <a:t>Share of world trade </a:t>
            </a:r>
            <a:br>
              <a:rPr lang="fr-FR" altLang="en-US" sz="1400" b="1">
                <a:solidFill>
                  <a:schemeClr val="accent2"/>
                </a:solidFill>
                <a:latin typeface="Verdana" panose="020B0604030504040204" pitchFamily="34" charset="0"/>
              </a:rPr>
            </a:br>
            <a:r>
              <a:rPr lang="fr-FR" altLang="en-US" sz="1400" b="1">
                <a:solidFill>
                  <a:schemeClr val="accent2"/>
                </a:solidFill>
                <a:latin typeface="Verdana" panose="020B0604030504040204" pitchFamily="34" charset="0"/>
              </a:rPr>
              <a:t>in services (2005)</a:t>
            </a:r>
          </a:p>
        </p:txBody>
      </p:sp>
      <p:pic>
        <p:nvPicPr>
          <p:cNvPr id="24581" name="Picture 16">
            <a:extLst>
              <a:ext uri="{FF2B5EF4-FFF2-40B4-BE49-F238E27FC236}">
                <a16:creationId xmlns:a16="http://schemas.microsoft.com/office/drawing/2014/main" id="{508D8A9B-0617-3580-1771-78A9AB6C4369}"/>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86438" y="3286125"/>
            <a:ext cx="1943100" cy="194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2" name="Picture 17">
            <a:extLst>
              <a:ext uri="{FF2B5EF4-FFF2-40B4-BE49-F238E27FC236}">
                <a16:creationId xmlns:a16="http://schemas.microsoft.com/office/drawing/2014/main" id="{57485ED4-2E4F-640B-60E6-EE9C89C4C72D}"/>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831975" y="3341688"/>
            <a:ext cx="1811338"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3" name="TextBox 18">
            <a:extLst>
              <a:ext uri="{FF2B5EF4-FFF2-40B4-BE49-F238E27FC236}">
                <a16:creationId xmlns:a16="http://schemas.microsoft.com/office/drawing/2014/main" id="{C994CE83-210D-3AA9-6841-A02B49439708}"/>
              </a:ext>
            </a:extLst>
          </p:cNvPr>
          <p:cNvSpPr txBox="1">
            <a:spLocks noChangeArrowheads="1"/>
          </p:cNvSpPr>
          <p:nvPr/>
        </p:nvSpPr>
        <p:spPr bwMode="auto">
          <a:xfrm>
            <a:off x="1214438" y="4000500"/>
            <a:ext cx="606425"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algn="ctr" eaLnBrk="1" hangingPunct="1"/>
            <a:r>
              <a:rPr lang="fr-BE" altLang="en-US" sz="1100">
                <a:solidFill>
                  <a:srgbClr val="3154A3"/>
                </a:solidFill>
              </a:rPr>
              <a:t>Others</a:t>
            </a:r>
          </a:p>
          <a:p>
            <a:pPr algn="ctr" eaLnBrk="1" hangingPunct="1"/>
            <a:r>
              <a:rPr lang="fr-BE" altLang="en-US" sz="1100">
                <a:solidFill>
                  <a:srgbClr val="3154A3"/>
                </a:solidFill>
              </a:rPr>
              <a:t>50.5%</a:t>
            </a:r>
            <a:endParaRPr lang="en-US" altLang="en-US" sz="1100">
              <a:solidFill>
                <a:srgbClr val="3154A3"/>
              </a:solidFill>
            </a:endParaRPr>
          </a:p>
        </p:txBody>
      </p:sp>
      <p:sp>
        <p:nvSpPr>
          <p:cNvPr id="24584" name="TextBox 19">
            <a:extLst>
              <a:ext uri="{FF2B5EF4-FFF2-40B4-BE49-F238E27FC236}">
                <a16:creationId xmlns:a16="http://schemas.microsoft.com/office/drawing/2014/main" id="{5F695BCA-FDAC-2D6B-D149-EB4B6CBFEF0E}"/>
              </a:ext>
            </a:extLst>
          </p:cNvPr>
          <p:cNvSpPr txBox="1">
            <a:spLocks noChangeArrowheads="1"/>
          </p:cNvSpPr>
          <p:nvPr/>
        </p:nvSpPr>
        <p:spPr bwMode="auto">
          <a:xfrm>
            <a:off x="3214688" y="3071813"/>
            <a:ext cx="584200"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algn="ctr" eaLnBrk="1" hangingPunct="1"/>
            <a:r>
              <a:rPr lang="fr-BE" altLang="en-US" sz="1100">
                <a:solidFill>
                  <a:srgbClr val="3154A3"/>
                </a:solidFill>
              </a:rPr>
              <a:t>EU</a:t>
            </a:r>
          </a:p>
          <a:p>
            <a:pPr algn="ctr" eaLnBrk="1" hangingPunct="1"/>
            <a:r>
              <a:rPr lang="fr-BE" altLang="en-US" sz="1100">
                <a:solidFill>
                  <a:srgbClr val="3154A3"/>
                </a:solidFill>
              </a:rPr>
              <a:t>17.1%</a:t>
            </a:r>
          </a:p>
        </p:txBody>
      </p:sp>
      <p:sp>
        <p:nvSpPr>
          <p:cNvPr id="24585" name="TextBox 20">
            <a:extLst>
              <a:ext uri="{FF2B5EF4-FFF2-40B4-BE49-F238E27FC236}">
                <a16:creationId xmlns:a16="http://schemas.microsoft.com/office/drawing/2014/main" id="{D77304A1-B265-AEDE-3157-CC0A67E23E32}"/>
              </a:ext>
            </a:extLst>
          </p:cNvPr>
          <p:cNvSpPr txBox="1">
            <a:spLocks noChangeArrowheads="1"/>
          </p:cNvSpPr>
          <p:nvPr/>
        </p:nvSpPr>
        <p:spPr bwMode="auto">
          <a:xfrm>
            <a:off x="3665538" y="4125913"/>
            <a:ext cx="103187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algn="ctr" eaLnBrk="1" hangingPunct="1"/>
            <a:r>
              <a:rPr lang="fr-BE" altLang="en-US" sz="1100">
                <a:solidFill>
                  <a:srgbClr val="3154A3"/>
                </a:solidFill>
              </a:rPr>
              <a:t>United States</a:t>
            </a:r>
          </a:p>
          <a:p>
            <a:pPr algn="ctr" eaLnBrk="1" hangingPunct="1"/>
            <a:r>
              <a:rPr lang="fr-BE" altLang="en-US" sz="1100">
                <a:solidFill>
                  <a:srgbClr val="3154A3"/>
                </a:solidFill>
              </a:rPr>
              <a:t>16%</a:t>
            </a:r>
          </a:p>
        </p:txBody>
      </p:sp>
      <p:sp>
        <p:nvSpPr>
          <p:cNvPr id="24586" name="TextBox 21">
            <a:extLst>
              <a:ext uri="{FF2B5EF4-FFF2-40B4-BE49-F238E27FC236}">
                <a16:creationId xmlns:a16="http://schemas.microsoft.com/office/drawing/2014/main" id="{C15B2917-5B7D-83E2-767F-8677BB303497}"/>
              </a:ext>
            </a:extLst>
          </p:cNvPr>
          <p:cNvSpPr txBox="1">
            <a:spLocks noChangeArrowheads="1"/>
          </p:cNvSpPr>
          <p:nvPr/>
        </p:nvSpPr>
        <p:spPr bwMode="auto">
          <a:xfrm>
            <a:off x="3406775" y="4768850"/>
            <a:ext cx="568325"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algn="ctr" eaLnBrk="1" hangingPunct="1"/>
            <a:r>
              <a:rPr lang="fr-BE" altLang="en-US" sz="1100">
                <a:solidFill>
                  <a:srgbClr val="3154A3"/>
                </a:solidFill>
              </a:rPr>
              <a:t>Japan</a:t>
            </a:r>
          </a:p>
          <a:p>
            <a:pPr algn="ctr" eaLnBrk="1" hangingPunct="1"/>
            <a:r>
              <a:rPr lang="fr-BE" altLang="en-US" sz="1100">
                <a:solidFill>
                  <a:srgbClr val="3154A3"/>
                </a:solidFill>
              </a:rPr>
              <a:t>6.6%</a:t>
            </a:r>
          </a:p>
        </p:txBody>
      </p:sp>
      <p:sp>
        <p:nvSpPr>
          <p:cNvPr id="24587" name="TextBox 22">
            <a:extLst>
              <a:ext uri="{FF2B5EF4-FFF2-40B4-BE49-F238E27FC236}">
                <a16:creationId xmlns:a16="http://schemas.microsoft.com/office/drawing/2014/main" id="{15046616-78E1-7E7F-F1B9-EDD30EAC0188}"/>
              </a:ext>
            </a:extLst>
          </p:cNvPr>
          <p:cNvSpPr txBox="1">
            <a:spLocks noChangeArrowheads="1"/>
          </p:cNvSpPr>
          <p:nvPr/>
        </p:nvSpPr>
        <p:spPr bwMode="auto">
          <a:xfrm>
            <a:off x="2884488" y="5126038"/>
            <a:ext cx="554037"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algn="ctr" eaLnBrk="1" hangingPunct="1"/>
            <a:r>
              <a:rPr lang="fr-BE" altLang="en-US" sz="1100">
                <a:solidFill>
                  <a:srgbClr val="3154A3"/>
                </a:solidFill>
              </a:rPr>
              <a:t>China</a:t>
            </a:r>
          </a:p>
          <a:p>
            <a:pPr algn="ctr" eaLnBrk="1" hangingPunct="1"/>
            <a:r>
              <a:rPr lang="fr-BE" altLang="en-US" sz="1100">
                <a:solidFill>
                  <a:srgbClr val="3154A3"/>
                </a:solidFill>
              </a:rPr>
              <a:t>9.6%</a:t>
            </a:r>
          </a:p>
        </p:txBody>
      </p:sp>
      <p:sp>
        <p:nvSpPr>
          <p:cNvPr id="24588" name="TextBox 23">
            <a:extLst>
              <a:ext uri="{FF2B5EF4-FFF2-40B4-BE49-F238E27FC236}">
                <a16:creationId xmlns:a16="http://schemas.microsoft.com/office/drawing/2014/main" id="{E5162386-1D88-66B6-0708-6F632596194C}"/>
              </a:ext>
            </a:extLst>
          </p:cNvPr>
          <p:cNvSpPr txBox="1">
            <a:spLocks noChangeArrowheads="1"/>
          </p:cNvSpPr>
          <p:nvPr/>
        </p:nvSpPr>
        <p:spPr bwMode="auto">
          <a:xfrm>
            <a:off x="5230813" y="3879850"/>
            <a:ext cx="604837"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algn="ctr" eaLnBrk="1" hangingPunct="1"/>
            <a:r>
              <a:rPr lang="fr-BE" altLang="en-US" sz="1100">
                <a:solidFill>
                  <a:srgbClr val="3154A3"/>
                </a:solidFill>
              </a:rPr>
              <a:t>Others</a:t>
            </a:r>
          </a:p>
          <a:p>
            <a:pPr algn="ctr" eaLnBrk="1" hangingPunct="1"/>
            <a:r>
              <a:rPr lang="fr-BE" altLang="en-US" sz="1100">
                <a:solidFill>
                  <a:srgbClr val="3154A3"/>
                </a:solidFill>
              </a:rPr>
              <a:t>44.9%</a:t>
            </a:r>
            <a:endParaRPr lang="en-US" altLang="en-US" sz="1100">
              <a:solidFill>
                <a:srgbClr val="3154A3"/>
              </a:solidFill>
            </a:endParaRPr>
          </a:p>
        </p:txBody>
      </p:sp>
      <p:sp>
        <p:nvSpPr>
          <p:cNvPr id="24589" name="TextBox 24">
            <a:extLst>
              <a:ext uri="{FF2B5EF4-FFF2-40B4-BE49-F238E27FC236}">
                <a16:creationId xmlns:a16="http://schemas.microsoft.com/office/drawing/2014/main" id="{A13F852C-C44E-C5C9-5FAE-828E913307AD}"/>
              </a:ext>
            </a:extLst>
          </p:cNvPr>
          <p:cNvSpPr txBox="1">
            <a:spLocks noChangeArrowheads="1"/>
          </p:cNvSpPr>
          <p:nvPr/>
        </p:nvSpPr>
        <p:spPr bwMode="auto">
          <a:xfrm>
            <a:off x="7459663" y="3148013"/>
            <a:ext cx="4667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algn="ctr" eaLnBrk="1" hangingPunct="1"/>
            <a:r>
              <a:rPr lang="fr-BE" altLang="en-US" sz="1100">
                <a:solidFill>
                  <a:srgbClr val="3154A3"/>
                </a:solidFill>
              </a:rPr>
              <a:t>EU</a:t>
            </a:r>
          </a:p>
          <a:p>
            <a:pPr algn="ctr" eaLnBrk="1" hangingPunct="1"/>
            <a:r>
              <a:rPr lang="fr-BE" altLang="en-US" sz="1100">
                <a:solidFill>
                  <a:srgbClr val="3154A3"/>
                </a:solidFill>
              </a:rPr>
              <a:t>26%</a:t>
            </a:r>
          </a:p>
        </p:txBody>
      </p:sp>
      <p:sp>
        <p:nvSpPr>
          <p:cNvPr id="24590" name="TextBox 25">
            <a:extLst>
              <a:ext uri="{FF2B5EF4-FFF2-40B4-BE49-F238E27FC236}">
                <a16:creationId xmlns:a16="http://schemas.microsoft.com/office/drawing/2014/main" id="{F9EAF782-16CD-FCB6-5A93-45FC2FAD1A34}"/>
              </a:ext>
            </a:extLst>
          </p:cNvPr>
          <p:cNvSpPr txBox="1">
            <a:spLocks noChangeArrowheads="1"/>
          </p:cNvSpPr>
          <p:nvPr/>
        </p:nvSpPr>
        <p:spPr bwMode="auto">
          <a:xfrm>
            <a:off x="7542213" y="4775200"/>
            <a:ext cx="1031875"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algn="ctr" eaLnBrk="1" hangingPunct="1"/>
            <a:r>
              <a:rPr lang="fr-BE" altLang="en-US" sz="1100">
                <a:solidFill>
                  <a:srgbClr val="3154A3"/>
                </a:solidFill>
              </a:rPr>
              <a:t>United States</a:t>
            </a:r>
          </a:p>
          <a:p>
            <a:pPr algn="ctr" eaLnBrk="1" hangingPunct="1"/>
            <a:r>
              <a:rPr lang="fr-BE" altLang="en-US" sz="1100">
                <a:solidFill>
                  <a:srgbClr val="3154A3"/>
                </a:solidFill>
              </a:rPr>
              <a:t>18.4%</a:t>
            </a:r>
          </a:p>
        </p:txBody>
      </p:sp>
      <p:sp>
        <p:nvSpPr>
          <p:cNvPr id="24591" name="TextBox 26">
            <a:extLst>
              <a:ext uri="{FF2B5EF4-FFF2-40B4-BE49-F238E27FC236}">
                <a16:creationId xmlns:a16="http://schemas.microsoft.com/office/drawing/2014/main" id="{6F206CAC-0D23-431C-06E1-0AE24738E739}"/>
              </a:ext>
            </a:extLst>
          </p:cNvPr>
          <p:cNvSpPr txBox="1">
            <a:spLocks noChangeArrowheads="1"/>
          </p:cNvSpPr>
          <p:nvPr/>
        </p:nvSpPr>
        <p:spPr bwMode="auto">
          <a:xfrm>
            <a:off x="6786563" y="5214938"/>
            <a:ext cx="569912"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algn="ctr" eaLnBrk="1" hangingPunct="1"/>
            <a:r>
              <a:rPr lang="fr-BE" altLang="en-US" sz="1100">
                <a:solidFill>
                  <a:srgbClr val="3154A3"/>
                </a:solidFill>
              </a:rPr>
              <a:t>Japan</a:t>
            </a:r>
          </a:p>
          <a:p>
            <a:pPr algn="ctr" eaLnBrk="1" hangingPunct="1"/>
            <a:r>
              <a:rPr lang="fr-BE" altLang="en-US" sz="1100">
                <a:solidFill>
                  <a:srgbClr val="3154A3"/>
                </a:solidFill>
              </a:rPr>
              <a:t>6.9%</a:t>
            </a:r>
          </a:p>
        </p:txBody>
      </p:sp>
      <p:sp>
        <p:nvSpPr>
          <p:cNvPr id="24592" name="TextBox 27">
            <a:extLst>
              <a:ext uri="{FF2B5EF4-FFF2-40B4-BE49-F238E27FC236}">
                <a16:creationId xmlns:a16="http://schemas.microsoft.com/office/drawing/2014/main" id="{88BA3427-A19B-A9C7-20E3-E6BAF84FCAAA}"/>
              </a:ext>
            </a:extLst>
          </p:cNvPr>
          <p:cNvSpPr txBox="1">
            <a:spLocks noChangeArrowheads="1"/>
          </p:cNvSpPr>
          <p:nvPr/>
        </p:nvSpPr>
        <p:spPr bwMode="auto">
          <a:xfrm>
            <a:off x="6230938" y="5214938"/>
            <a:ext cx="5556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algn="ctr" eaLnBrk="1" hangingPunct="1"/>
            <a:r>
              <a:rPr lang="fr-BE" altLang="en-US" sz="1100">
                <a:solidFill>
                  <a:srgbClr val="3154A3"/>
                </a:solidFill>
              </a:rPr>
              <a:t>China</a:t>
            </a:r>
          </a:p>
          <a:p>
            <a:pPr algn="ctr" eaLnBrk="1" hangingPunct="1"/>
            <a:r>
              <a:rPr lang="fr-BE" altLang="en-US" sz="1100">
                <a:solidFill>
                  <a:srgbClr val="3154A3"/>
                </a:solidFill>
              </a:rPr>
              <a:t>3.8%</a:t>
            </a:r>
          </a:p>
        </p:txBody>
      </p:sp>
      <p:sp>
        <p:nvSpPr>
          <p:cNvPr id="2" name="Title 1">
            <a:extLst>
              <a:ext uri="{FF2B5EF4-FFF2-40B4-BE49-F238E27FC236}">
                <a16:creationId xmlns:a16="http://schemas.microsoft.com/office/drawing/2014/main" id="{B85017A6-BA03-5D31-B9C5-2D18DEFEB8F1}"/>
              </a:ext>
            </a:extLst>
          </p:cNvPr>
          <p:cNvSpPr>
            <a:spLocks noGrp="1"/>
          </p:cNvSpPr>
          <p:nvPr>
            <p:ph type="ctrTitle"/>
          </p:nvPr>
        </p:nvSpPr>
        <p:spPr>
          <a:xfrm>
            <a:off x="553149" y="-122609"/>
            <a:ext cx="7772400" cy="1470025"/>
          </a:xfrm>
        </p:spPr>
        <p:txBody>
          <a:bodyPr/>
          <a:lstStyle/>
          <a:p>
            <a:pPr rtl="0" eaLnBrk="1" fontAlgn="base" hangingPunct="1"/>
            <a:r>
              <a:rPr lang="en-GB" sz="2000" b="1" kern="1200" dirty="0">
                <a:solidFill>
                  <a:srgbClr val="FFFFFF"/>
                </a:solidFill>
                <a:effectLst/>
                <a:latin typeface="Verdana" panose="020B0604030504040204" pitchFamily="34" charset="0"/>
                <a:ea typeface="+mn-ea"/>
                <a:cs typeface="+mn-cs"/>
              </a:rPr>
              <a:t>The EU – a major trading power</a:t>
            </a:r>
            <a:endParaRPr lang="en-US" dirty="0">
              <a:effectLst/>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15">
            <a:extLst>
              <a:ext uri="{FF2B5EF4-FFF2-40B4-BE49-F238E27FC236}">
                <a16:creationId xmlns:a16="http://schemas.microsoft.com/office/drawing/2014/main" id="{D71B6143-3822-A2A0-B704-21B73EA13BC8}"/>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14563" y="1938338"/>
            <a:ext cx="5762625" cy="460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3" name="Rectangle 2">
            <a:extLst>
              <a:ext uri="{FF2B5EF4-FFF2-40B4-BE49-F238E27FC236}">
                <a16:creationId xmlns:a16="http://schemas.microsoft.com/office/drawing/2014/main" id="{F82B5B49-04D0-9DE7-99AE-44CF2CE41A89}"/>
              </a:ext>
            </a:extLst>
          </p:cNvPr>
          <p:cNvSpPr>
            <a:spLocks noGrp="1" noChangeArrowheads="1"/>
          </p:cNvSpPr>
          <p:nvPr>
            <p:ph type="title"/>
          </p:nvPr>
        </p:nvSpPr>
        <p:spPr>
          <a:xfrm>
            <a:off x="457200" y="115888"/>
            <a:ext cx="7427913" cy="1143000"/>
          </a:xfrm>
          <a:noFill/>
        </p:spPr>
        <p:txBody>
          <a:bodyPr/>
          <a:lstStyle/>
          <a:p>
            <a:pPr eaLnBrk="1" hangingPunct="1"/>
            <a:r>
              <a:rPr lang="en-GB" altLang="en-US"/>
              <a:t>Research  - investing in the knowledge society</a:t>
            </a:r>
            <a:endParaRPr lang="en-US" altLang="en-US"/>
          </a:p>
        </p:txBody>
      </p:sp>
      <p:sp>
        <p:nvSpPr>
          <p:cNvPr id="25605" name="Rectangle 4">
            <a:extLst>
              <a:ext uri="{FF2B5EF4-FFF2-40B4-BE49-F238E27FC236}">
                <a16:creationId xmlns:a16="http://schemas.microsoft.com/office/drawing/2014/main" id="{EAA6BB9F-78A7-9283-6EE5-B3BF30654608}"/>
              </a:ext>
            </a:extLst>
          </p:cNvPr>
          <p:cNvSpPr>
            <a:spLocks noChangeArrowheads="1"/>
          </p:cNvSpPr>
          <p:nvPr/>
        </p:nvSpPr>
        <p:spPr bwMode="auto">
          <a:xfrm>
            <a:off x="2411413" y="1341438"/>
            <a:ext cx="5184775" cy="503237"/>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algn="ctr" eaLnBrk="1" hangingPunct="1"/>
            <a:r>
              <a:rPr lang="en-US" altLang="en-US" sz="1000" b="1">
                <a:solidFill>
                  <a:schemeClr val="accent2"/>
                </a:solidFill>
                <a:latin typeface="Verdana" panose="020B0604030504040204" pitchFamily="34" charset="0"/>
              </a:rPr>
              <a:t>Spending on research and development in percentage of Gross Domestic Product, 2006</a:t>
            </a:r>
          </a:p>
        </p:txBody>
      </p:sp>
      <p:sp>
        <p:nvSpPr>
          <p:cNvPr id="25606" name="TextBox 16">
            <a:extLst>
              <a:ext uri="{FF2B5EF4-FFF2-40B4-BE49-F238E27FC236}">
                <a16:creationId xmlns:a16="http://schemas.microsoft.com/office/drawing/2014/main" id="{7FADA3FE-2A58-F6A8-4ADF-1DE6FED23050}"/>
              </a:ext>
            </a:extLst>
          </p:cNvPr>
          <p:cNvSpPr txBox="1">
            <a:spLocks noChangeArrowheads="1"/>
          </p:cNvSpPr>
          <p:nvPr/>
        </p:nvSpPr>
        <p:spPr bwMode="auto">
          <a:xfrm>
            <a:off x="2774950" y="3724275"/>
            <a:ext cx="5048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r>
              <a:rPr lang="fr-BE" altLang="en-US" sz="1100" b="1">
                <a:solidFill>
                  <a:srgbClr val="3154A3"/>
                </a:solidFill>
              </a:rPr>
              <a:t>1.8%</a:t>
            </a:r>
            <a:endParaRPr lang="en-US" altLang="en-US" sz="1100" b="1">
              <a:solidFill>
                <a:srgbClr val="3154A3"/>
              </a:solidFill>
            </a:endParaRPr>
          </a:p>
        </p:txBody>
      </p:sp>
      <p:sp>
        <p:nvSpPr>
          <p:cNvPr id="25607" name="TextBox 17">
            <a:extLst>
              <a:ext uri="{FF2B5EF4-FFF2-40B4-BE49-F238E27FC236}">
                <a16:creationId xmlns:a16="http://schemas.microsoft.com/office/drawing/2014/main" id="{15527F04-A88B-A74B-AC0B-30B030C74DB1}"/>
              </a:ext>
            </a:extLst>
          </p:cNvPr>
          <p:cNvSpPr txBox="1">
            <a:spLocks noChangeArrowheads="1"/>
          </p:cNvSpPr>
          <p:nvPr/>
        </p:nvSpPr>
        <p:spPr bwMode="auto">
          <a:xfrm>
            <a:off x="3808413" y="2346325"/>
            <a:ext cx="5048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r>
              <a:rPr lang="fr-BE" altLang="en-US" sz="1100" b="1">
                <a:solidFill>
                  <a:srgbClr val="3154A3"/>
                </a:solidFill>
              </a:rPr>
              <a:t>3.0%</a:t>
            </a:r>
            <a:endParaRPr lang="en-US" altLang="en-US" sz="1100" b="1">
              <a:solidFill>
                <a:srgbClr val="3154A3"/>
              </a:solidFill>
            </a:endParaRPr>
          </a:p>
        </p:txBody>
      </p:sp>
      <p:sp>
        <p:nvSpPr>
          <p:cNvPr id="25608" name="TextBox 18">
            <a:extLst>
              <a:ext uri="{FF2B5EF4-FFF2-40B4-BE49-F238E27FC236}">
                <a16:creationId xmlns:a16="http://schemas.microsoft.com/office/drawing/2014/main" id="{52096459-8AF8-0B65-9601-BE1B4205DFAB}"/>
              </a:ext>
            </a:extLst>
          </p:cNvPr>
          <p:cNvSpPr txBox="1">
            <a:spLocks noChangeArrowheads="1"/>
          </p:cNvSpPr>
          <p:nvPr/>
        </p:nvSpPr>
        <p:spPr bwMode="auto">
          <a:xfrm>
            <a:off x="4864100" y="4294188"/>
            <a:ext cx="5048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r>
              <a:rPr lang="fr-BE" altLang="en-US" sz="1100" b="1">
                <a:solidFill>
                  <a:srgbClr val="3154A3"/>
                </a:solidFill>
              </a:rPr>
              <a:t>1.3%</a:t>
            </a:r>
            <a:endParaRPr lang="en-US" altLang="en-US" sz="1100" b="1">
              <a:solidFill>
                <a:srgbClr val="3154A3"/>
              </a:solidFill>
            </a:endParaRPr>
          </a:p>
        </p:txBody>
      </p:sp>
      <p:sp>
        <p:nvSpPr>
          <p:cNvPr id="25609" name="TextBox 19">
            <a:extLst>
              <a:ext uri="{FF2B5EF4-FFF2-40B4-BE49-F238E27FC236}">
                <a16:creationId xmlns:a16="http://schemas.microsoft.com/office/drawing/2014/main" id="{9452B6FD-1B73-F97B-0447-B33E49E59E86}"/>
              </a:ext>
            </a:extLst>
          </p:cNvPr>
          <p:cNvSpPr txBox="1">
            <a:spLocks noChangeArrowheads="1"/>
          </p:cNvSpPr>
          <p:nvPr/>
        </p:nvSpPr>
        <p:spPr bwMode="auto">
          <a:xfrm>
            <a:off x="6872288" y="2801938"/>
            <a:ext cx="5048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r>
              <a:rPr lang="fr-BE" altLang="en-US" sz="1100" b="1">
                <a:solidFill>
                  <a:srgbClr val="3154A3"/>
                </a:solidFill>
              </a:rPr>
              <a:t>2.6%</a:t>
            </a:r>
            <a:endParaRPr lang="en-US" altLang="en-US" sz="1100" b="1">
              <a:solidFill>
                <a:srgbClr val="3154A3"/>
              </a:solidFill>
            </a:endParaRPr>
          </a:p>
        </p:txBody>
      </p:sp>
      <p:sp>
        <p:nvSpPr>
          <p:cNvPr id="25610" name="TextBox 20">
            <a:extLst>
              <a:ext uri="{FF2B5EF4-FFF2-40B4-BE49-F238E27FC236}">
                <a16:creationId xmlns:a16="http://schemas.microsoft.com/office/drawing/2014/main" id="{AEB80FB7-6414-062F-B6F5-D471E4AB04CC}"/>
              </a:ext>
            </a:extLst>
          </p:cNvPr>
          <p:cNvSpPr txBox="1">
            <a:spLocks noChangeArrowheads="1"/>
          </p:cNvSpPr>
          <p:nvPr/>
        </p:nvSpPr>
        <p:spPr bwMode="auto">
          <a:xfrm>
            <a:off x="5792788" y="2016125"/>
            <a:ext cx="5048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r>
              <a:rPr lang="fr-BE" altLang="en-US" sz="1100" b="1">
                <a:solidFill>
                  <a:srgbClr val="3154A3"/>
                </a:solidFill>
              </a:rPr>
              <a:t>3.3%</a:t>
            </a:r>
            <a:endParaRPr lang="en-US" altLang="en-US" sz="1100" b="1">
              <a:solidFill>
                <a:srgbClr val="3154A3"/>
              </a:solidFill>
            </a:endParaRPr>
          </a:p>
        </p:txBody>
      </p:sp>
      <p:sp>
        <p:nvSpPr>
          <p:cNvPr id="25611" name="TextBox 21">
            <a:extLst>
              <a:ext uri="{FF2B5EF4-FFF2-40B4-BE49-F238E27FC236}">
                <a16:creationId xmlns:a16="http://schemas.microsoft.com/office/drawing/2014/main" id="{E6055543-C7D8-430B-4E71-BD758E6B12BD}"/>
              </a:ext>
            </a:extLst>
          </p:cNvPr>
          <p:cNvSpPr txBox="1">
            <a:spLocks noChangeArrowheads="1"/>
          </p:cNvSpPr>
          <p:nvPr/>
        </p:nvSpPr>
        <p:spPr bwMode="auto">
          <a:xfrm>
            <a:off x="2816225" y="6072188"/>
            <a:ext cx="3968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algn="ctr" eaLnBrk="1" hangingPunct="1"/>
            <a:r>
              <a:rPr lang="fr-BE" altLang="en-US" sz="1200">
                <a:solidFill>
                  <a:srgbClr val="3154A3"/>
                </a:solidFill>
              </a:rPr>
              <a:t>EU</a:t>
            </a:r>
            <a:endParaRPr lang="en-US" altLang="en-US" sz="1200">
              <a:solidFill>
                <a:srgbClr val="3154A3"/>
              </a:solidFill>
            </a:endParaRPr>
          </a:p>
        </p:txBody>
      </p:sp>
      <p:sp>
        <p:nvSpPr>
          <p:cNvPr id="25612" name="TextBox 22">
            <a:extLst>
              <a:ext uri="{FF2B5EF4-FFF2-40B4-BE49-F238E27FC236}">
                <a16:creationId xmlns:a16="http://schemas.microsoft.com/office/drawing/2014/main" id="{E9BF9D28-34FC-523E-86C4-24FAE52FFF80}"/>
              </a:ext>
            </a:extLst>
          </p:cNvPr>
          <p:cNvSpPr txBox="1">
            <a:spLocks noChangeArrowheads="1"/>
          </p:cNvSpPr>
          <p:nvPr/>
        </p:nvSpPr>
        <p:spPr bwMode="auto">
          <a:xfrm>
            <a:off x="3533775" y="6072188"/>
            <a:ext cx="10461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algn="ctr" eaLnBrk="1" hangingPunct="1"/>
            <a:r>
              <a:rPr lang="fr-BE" altLang="en-US" sz="1200">
                <a:solidFill>
                  <a:srgbClr val="3154A3"/>
                </a:solidFill>
              </a:rPr>
              <a:t>EU objective</a:t>
            </a:r>
          </a:p>
          <a:p>
            <a:pPr algn="ctr" eaLnBrk="1" hangingPunct="1"/>
            <a:r>
              <a:rPr lang="fr-BE" altLang="en-US" sz="1200">
                <a:solidFill>
                  <a:srgbClr val="3154A3"/>
                </a:solidFill>
              </a:rPr>
              <a:t>for 2010</a:t>
            </a:r>
            <a:endParaRPr lang="en-US" altLang="en-US" sz="1200">
              <a:solidFill>
                <a:srgbClr val="3154A3"/>
              </a:solidFill>
            </a:endParaRPr>
          </a:p>
        </p:txBody>
      </p:sp>
      <p:sp>
        <p:nvSpPr>
          <p:cNvPr id="25613" name="TextBox 23">
            <a:extLst>
              <a:ext uri="{FF2B5EF4-FFF2-40B4-BE49-F238E27FC236}">
                <a16:creationId xmlns:a16="http://schemas.microsoft.com/office/drawing/2014/main" id="{029EE1B1-7158-A251-CA37-E133682A8379}"/>
              </a:ext>
            </a:extLst>
          </p:cNvPr>
          <p:cNvSpPr txBox="1">
            <a:spLocks noChangeArrowheads="1"/>
          </p:cNvSpPr>
          <p:nvPr/>
        </p:nvSpPr>
        <p:spPr bwMode="auto">
          <a:xfrm>
            <a:off x="4811713" y="6069013"/>
            <a:ext cx="5842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algn="ctr" eaLnBrk="1" hangingPunct="1"/>
            <a:r>
              <a:rPr lang="fr-BE" altLang="en-US" sz="1200">
                <a:solidFill>
                  <a:srgbClr val="3154A3"/>
                </a:solidFill>
              </a:rPr>
              <a:t>China</a:t>
            </a:r>
            <a:endParaRPr lang="en-US" altLang="en-US" sz="1200">
              <a:solidFill>
                <a:srgbClr val="3154A3"/>
              </a:solidFill>
            </a:endParaRPr>
          </a:p>
        </p:txBody>
      </p:sp>
      <p:sp>
        <p:nvSpPr>
          <p:cNvPr id="25614" name="TextBox 24">
            <a:extLst>
              <a:ext uri="{FF2B5EF4-FFF2-40B4-BE49-F238E27FC236}">
                <a16:creationId xmlns:a16="http://schemas.microsoft.com/office/drawing/2014/main" id="{DA5091B3-D9B7-E517-9B67-E86E47D4A778}"/>
              </a:ext>
            </a:extLst>
          </p:cNvPr>
          <p:cNvSpPr txBox="1">
            <a:spLocks noChangeArrowheads="1"/>
          </p:cNvSpPr>
          <p:nvPr/>
        </p:nvSpPr>
        <p:spPr bwMode="auto">
          <a:xfrm>
            <a:off x="5751513" y="6072188"/>
            <a:ext cx="6016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algn="ctr" eaLnBrk="1" hangingPunct="1"/>
            <a:r>
              <a:rPr lang="fr-BE" altLang="en-US" sz="1200">
                <a:solidFill>
                  <a:srgbClr val="3154A3"/>
                </a:solidFill>
              </a:rPr>
              <a:t>Japan</a:t>
            </a:r>
            <a:endParaRPr lang="en-US" altLang="en-US" sz="1200">
              <a:solidFill>
                <a:srgbClr val="3154A3"/>
              </a:solidFill>
            </a:endParaRPr>
          </a:p>
        </p:txBody>
      </p:sp>
      <p:sp>
        <p:nvSpPr>
          <p:cNvPr id="25615" name="TextBox 25">
            <a:extLst>
              <a:ext uri="{FF2B5EF4-FFF2-40B4-BE49-F238E27FC236}">
                <a16:creationId xmlns:a16="http://schemas.microsoft.com/office/drawing/2014/main" id="{AB227BDB-D862-D392-E12A-3DA4E58F8975}"/>
              </a:ext>
            </a:extLst>
          </p:cNvPr>
          <p:cNvSpPr txBox="1">
            <a:spLocks noChangeArrowheads="1"/>
          </p:cNvSpPr>
          <p:nvPr/>
        </p:nvSpPr>
        <p:spPr bwMode="auto">
          <a:xfrm>
            <a:off x="6580188" y="6069013"/>
            <a:ext cx="110648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algn="ctr" eaLnBrk="1" hangingPunct="1"/>
            <a:r>
              <a:rPr lang="fr-BE" altLang="en-US" sz="1200">
                <a:solidFill>
                  <a:srgbClr val="3154A3"/>
                </a:solidFill>
              </a:rPr>
              <a:t>United States</a:t>
            </a:r>
            <a:endParaRPr lang="en-US" altLang="en-US" sz="1200">
              <a:solidFill>
                <a:srgbClr val="3154A3"/>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B0EEE177-1A5F-84C5-677B-3C382771FB91}"/>
              </a:ext>
            </a:extLst>
          </p:cNvPr>
          <p:cNvSpPr>
            <a:spLocks noGrp="1" noChangeArrowheads="1"/>
          </p:cNvSpPr>
          <p:nvPr>
            <p:ph type="title"/>
          </p:nvPr>
        </p:nvSpPr>
        <p:spPr/>
        <p:txBody>
          <a:bodyPr/>
          <a:lstStyle/>
          <a:p>
            <a:pPr eaLnBrk="1" hangingPunct="1"/>
            <a:r>
              <a:rPr lang="en-US" altLang="en-US"/>
              <a:t>The European Union: </a:t>
            </a:r>
            <a:br>
              <a:rPr lang="en-US" altLang="en-US"/>
            </a:br>
            <a:r>
              <a:rPr lang="en-US" altLang="en-US"/>
              <a:t>493 million people </a:t>
            </a:r>
            <a:r>
              <a:rPr lang="en-GB" altLang="en-US"/>
              <a:t>–</a:t>
            </a:r>
            <a:r>
              <a:rPr lang="en-US" altLang="en-US"/>
              <a:t> 27 countries</a:t>
            </a:r>
            <a:br>
              <a:rPr lang="en-US" altLang="en-US"/>
            </a:br>
            <a:endParaRPr lang="en-US" altLang="en-US"/>
          </a:p>
        </p:txBody>
      </p:sp>
      <p:pic>
        <p:nvPicPr>
          <p:cNvPr id="26627" name="Picture 27" descr="map_2_en_06_06_08">
            <a:extLst>
              <a:ext uri="{FF2B5EF4-FFF2-40B4-BE49-F238E27FC236}">
                <a16:creationId xmlns:a16="http://schemas.microsoft.com/office/drawing/2014/main" id="{AE8AD29C-1D35-1DC4-37B3-36035A21D74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2250" y="1597025"/>
            <a:ext cx="5302250" cy="4783138"/>
          </a:xfrm>
          <a:prstGeom prst="rect">
            <a:avLst/>
          </a:prstGeom>
          <a:noFill/>
          <a:ln w="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6628" name="Picture 5">
            <a:extLst>
              <a:ext uri="{FF2B5EF4-FFF2-40B4-BE49-F238E27FC236}">
                <a16:creationId xmlns:a16="http://schemas.microsoft.com/office/drawing/2014/main" id="{9E2A1B49-E92D-C724-C89E-7BD13C95D9B4}"/>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858000" y="6035675"/>
            <a:ext cx="785813" cy="44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9" name="TextBox 6">
            <a:extLst>
              <a:ext uri="{FF2B5EF4-FFF2-40B4-BE49-F238E27FC236}">
                <a16:creationId xmlns:a16="http://schemas.microsoft.com/office/drawing/2014/main" id="{08DF4C3E-8F47-DA11-ECB8-A49B47E1312F}"/>
              </a:ext>
            </a:extLst>
          </p:cNvPr>
          <p:cNvSpPr txBox="1">
            <a:spLocks noChangeArrowheads="1"/>
          </p:cNvSpPr>
          <p:nvPr/>
        </p:nvSpPr>
        <p:spPr bwMode="auto">
          <a:xfrm>
            <a:off x="7546975" y="6040438"/>
            <a:ext cx="17145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algn="l" eaLnBrk="1" hangingPunct="1"/>
            <a:r>
              <a:rPr lang="fr-BE" altLang="en-US" sz="600"/>
              <a:t>Member states of the European Union</a:t>
            </a:r>
            <a:endParaRPr lang="en-US" altLang="en-US" sz="600"/>
          </a:p>
        </p:txBody>
      </p:sp>
      <p:sp>
        <p:nvSpPr>
          <p:cNvPr id="26630" name="TextBox 7">
            <a:extLst>
              <a:ext uri="{FF2B5EF4-FFF2-40B4-BE49-F238E27FC236}">
                <a16:creationId xmlns:a16="http://schemas.microsoft.com/office/drawing/2014/main" id="{C9EFBF56-14A9-9DEB-CD83-D238D80D06BA}"/>
              </a:ext>
            </a:extLst>
          </p:cNvPr>
          <p:cNvSpPr txBox="1">
            <a:spLocks noChangeArrowheads="1"/>
          </p:cNvSpPr>
          <p:nvPr/>
        </p:nvSpPr>
        <p:spPr bwMode="auto">
          <a:xfrm>
            <a:off x="7546975" y="6235700"/>
            <a:ext cx="874713"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algn="l" eaLnBrk="1" hangingPunct="1"/>
            <a:r>
              <a:rPr lang="fr-BE" altLang="en-US" sz="600"/>
              <a:t>Candidate countries</a:t>
            </a:r>
            <a:endParaRPr lang="en-US" altLang="en-US" sz="60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11" descr="414 - Conseil copy">
            <a:extLst>
              <a:ext uri="{FF2B5EF4-FFF2-40B4-BE49-F238E27FC236}">
                <a16:creationId xmlns:a16="http://schemas.microsoft.com/office/drawing/2014/main" id="{99854BB7-AA78-BC76-D427-83FBB41F35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2988" y="3786188"/>
            <a:ext cx="4051300" cy="278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1" name="Picture 15" descr="background1-arrondi_petit">
            <a:extLst>
              <a:ext uri="{FF2B5EF4-FFF2-40B4-BE49-F238E27FC236}">
                <a16:creationId xmlns:a16="http://schemas.microsoft.com/office/drawing/2014/main" id="{BA52F46D-337F-4668-8B12-6B9236F2D5D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1238" y="1214438"/>
            <a:ext cx="4918075" cy="280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2" name="Rectangle 3">
            <a:extLst>
              <a:ext uri="{FF2B5EF4-FFF2-40B4-BE49-F238E27FC236}">
                <a16:creationId xmlns:a16="http://schemas.microsoft.com/office/drawing/2014/main" id="{6BF9EBB3-D1F1-F4AE-F224-829DB38BC675}"/>
              </a:ext>
            </a:extLst>
          </p:cNvPr>
          <p:cNvSpPr>
            <a:spLocks noGrp="1" noChangeArrowheads="1"/>
          </p:cNvSpPr>
          <p:nvPr>
            <p:ph type="title"/>
          </p:nvPr>
        </p:nvSpPr>
        <p:spPr/>
        <p:txBody>
          <a:bodyPr/>
          <a:lstStyle/>
          <a:p>
            <a:pPr eaLnBrk="1" hangingPunct="1"/>
            <a:r>
              <a:rPr lang="en-GB" altLang="en-US"/>
              <a:t>The EU: an exporter of peace and prosperity</a:t>
            </a:r>
            <a:endParaRPr lang="en-US" altLang="en-US"/>
          </a:p>
        </p:txBody>
      </p:sp>
      <p:sp>
        <p:nvSpPr>
          <p:cNvPr id="27653" name="Rectangle 4">
            <a:extLst>
              <a:ext uri="{FF2B5EF4-FFF2-40B4-BE49-F238E27FC236}">
                <a16:creationId xmlns:a16="http://schemas.microsoft.com/office/drawing/2014/main" id="{F371F80F-2E8A-2883-0BFC-52295E188EAA}"/>
              </a:ext>
            </a:extLst>
          </p:cNvPr>
          <p:cNvSpPr>
            <a:spLocks noGrp="1" noChangeArrowheads="1"/>
          </p:cNvSpPr>
          <p:nvPr>
            <p:ph type="body" idx="1"/>
          </p:nvPr>
        </p:nvSpPr>
        <p:spPr>
          <a:xfrm>
            <a:off x="1547813" y="1700213"/>
            <a:ext cx="2952750" cy="1152525"/>
          </a:xfrm>
        </p:spPr>
        <p:txBody>
          <a:bodyPr/>
          <a:lstStyle/>
          <a:p>
            <a:pPr marL="0" indent="0" eaLnBrk="1" hangingPunct="1">
              <a:spcAft>
                <a:spcPts val="1200"/>
              </a:spcAft>
              <a:buFontTx/>
              <a:buNone/>
            </a:pPr>
            <a:r>
              <a:rPr lang="en-US" altLang="en-US" sz="900">
                <a:solidFill>
                  <a:schemeClr val="accent2"/>
                </a:solidFill>
                <a:latin typeface="Webdings" pitchFamily="2" charset="2"/>
              </a:rPr>
              <a:t>4 </a:t>
            </a:r>
            <a:r>
              <a:rPr lang="en-GB" altLang="en-US">
                <a:solidFill>
                  <a:schemeClr val="accent2"/>
                </a:solidFill>
              </a:rPr>
              <a:t>World trade rules </a:t>
            </a:r>
          </a:p>
          <a:p>
            <a:pPr marL="0" indent="0" eaLnBrk="1" hangingPunct="1">
              <a:spcAft>
                <a:spcPts val="1200"/>
              </a:spcAft>
              <a:buFontTx/>
              <a:buNone/>
            </a:pPr>
            <a:r>
              <a:rPr lang="en-US" altLang="en-US" sz="900">
                <a:solidFill>
                  <a:schemeClr val="accent2"/>
                </a:solidFill>
                <a:latin typeface="Webdings" pitchFamily="2" charset="2"/>
              </a:rPr>
              <a:t>4 </a:t>
            </a:r>
            <a:r>
              <a:rPr lang="en-GB" altLang="en-US">
                <a:solidFill>
                  <a:schemeClr val="accent2"/>
                </a:solidFill>
              </a:rPr>
              <a:t>Common foreign and security policy</a:t>
            </a:r>
          </a:p>
          <a:p>
            <a:pPr marL="0" indent="0" eaLnBrk="1" hangingPunct="1">
              <a:spcAft>
                <a:spcPts val="1200"/>
              </a:spcAft>
              <a:buFontTx/>
              <a:buNone/>
            </a:pPr>
            <a:r>
              <a:rPr lang="en-US" altLang="en-US" sz="900">
                <a:solidFill>
                  <a:schemeClr val="accent2"/>
                </a:solidFill>
                <a:latin typeface="Webdings" pitchFamily="2" charset="2"/>
              </a:rPr>
              <a:t>4 </a:t>
            </a:r>
            <a:r>
              <a:rPr lang="en-GB" altLang="en-US">
                <a:solidFill>
                  <a:schemeClr val="accent2"/>
                </a:solidFill>
              </a:rPr>
              <a:t>Development assistance and humanitarian aid</a:t>
            </a:r>
            <a:endParaRPr lang="en-US" altLang="en-US">
              <a:solidFill>
                <a:schemeClr val="accent2"/>
              </a:solidFill>
            </a:endParaRPr>
          </a:p>
        </p:txBody>
      </p:sp>
      <p:sp>
        <p:nvSpPr>
          <p:cNvPr id="27654" name="Text Box 6">
            <a:extLst>
              <a:ext uri="{FF2B5EF4-FFF2-40B4-BE49-F238E27FC236}">
                <a16:creationId xmlns:a16="http://schemas.microsoft.com/office/drawing/2014/main" id="{20D9F335-7440-4073-FE8A-48EDB52E1BA5}"/>
              </a:ext>
            </a:extLst>
          </p:cNvPr>
          <p:cNvSpPr txBox="1">
            <a:spLocks noChangeArrowheads="1"/>
          </p:cNvSpPr>
          <p:nvPr/>
        </p:nvSpPr>
        <p:spPr bwMode="auto">
          <a:xfrm>
            <a:off x="395288" y="5786438"/>
            <a:ext cx="374650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spcBef>
                <a:spcPct val="50000"/>
              </a:spcBef>
            </a:pPr>
            <a:r>
              <a:rPr lang="en-GB" altLang="en-US" sz="1000" b="1">
                <a:solidFill>
                  <a:schemeClr val="accent2"/>
                </a:solidFill>
                <a:latin typeface="Verdena"/>
              </a:rPr>
              <a:t>EU runs the peacekeeping operations </a:t>
            </a:r>
            <a:br>
              <a:rPr lang="en-GB" altLang="en-US" sz="1000" b="1">
                <a:solidFill>
                  <a:schemeClr val="accent2"/>
                </a:solidFill>
                <a:latin typeface="Verdena"/>
              </a:rPr>
            </a:br>
            <a:r>
              <a:rPr lang="en-GB" altLang="en-US" sz="1000" b="1">
                <a:solidFill>
                  <a:schemeClr val="accent2"/>
                </a:solidFill>
                <a:latin typeface="Verdena"/>
              </a:rPr>
              <a:t>and the rebuilding of society in </a:t>
            </a:r>
            <a:br>
              <a:rPr lang="en-GB" altLang="en-US" sz="1000" b="1">
                <a:solidFill>
                  <a:schemeClr val="accent2"/>
                </a:solidFill>
                <a:latin typeface="Verdena"/>
              </a:rPr>
            </a:br>
            <a:r>
              <a:rPr lang="en-GB" altLang="en-US" sz="1000" b="1">
                <a:solidFill>
                  <a:schemeClr val="accent2"/>
                </a:solidFill>
                <a:latin typeface="Verdena"/>
              </a:rPr>
              <a:t>war-torn countries like Bosnia-Herzegovina.</a:t>
            </a:r>
            <a:r>
              <a:rPr lang="fr-FR" altLang="en-US" sz="1000">
                <a:solidFill>
                  <a:schemeClr val="accent2"/>
                </a:solidFill>
                <a:latin typeface="Verdena"/>
              </a:rPr>
              <a:t>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52BE8372-848A-A2FC-CAA5-6C71590E6567}"/>
              </a:ext>
            </a:extLst>
          </p:cNvPr>
          <p:cNvSpPr>
            <a:spLocks noGrp="1" noChangeArrowheads="1"/>
          </p:cNvSpPr>
          <p:nvPr>
            <p:ph type="title"/>
          </p:nvPr>
        </p:nvSpPr>
        <p:spPr/>
        <p:txBody>
          <a:bodyPr/>
          <a:lstStyle/>
          <a:p>
            <a:pPr eaLnBrk="1" hangingPunct="1"/>
            <a:r>
              <a:rPr lang="en-GB" altLang="en-US" dirty="0"/>
              <a:t>The EU symbols</a:t>
            </a:r>
            <a:endParaRPr lang="en-US" altLang="en-US" dirty="0"/>
          </a:p>
        </p:txBody>
      </p:sp>
      <p:pic>
        <p:nvPicPr>
          <p:cNvPr id="4099" name="Picture 3">
            <a:extLst>
              <a:ext uri="{FF2B5EF4-FFF2-40B4-BE49-F238E27FC236}">
                <a16:creationId xmlns:a16="http://schemas.microsoft.com/office/drawing/2014/main" id="{AF6713FD-51C1-C2FE-29BC-122B00D20888}"/>
              </a:ext>
              <a:ext uri="{C183D7F6-B498-43B3-948B-1728B52AA6E4}">
                <adec:decorative xmlns:adec="http://schemas.microsoft.com/office/drawing/2017/decorative" val="1"/>
              </a:ext>
            </a:extLst>
          </p:cNvPr>
          <p:cNvPicPr>
            <a:picLocks noChangeAspect="1"/>
          </p:cNvPicPr>
          <p:nvPr/>
        </p:nvPicPr>
        <p:blipFill>
          <a:blip r:embed="rId3" cstate="print"/>
          <a:srcRect/>
          <a:stretch>
            <a:fillRect/>
          </a:stretch>
        </p:blipFill>
        <p:spPr bwMode="auto">
          <a:xfrm>
            <a:off x="1985963" y="2214562"/>
            <a:ext cx="6400800" cy="3675596"/>
          </a:xfrm>
          <a:prstGeom prst="roundRect">
            <a:avLst>
              <a:gd name="adj" fmla="val 7545"/>
            </a:avLst>
          </a:prstGeom>
          <a:noFill/>
          <a:ln w="9525">
            <a:noFill/>
            <a:miter lim="800000"/>
            <a:headEnd/>
            <a:tailEnd/>
          </a:ln>
        </p:spPr>
      </p:pic>
      <p:sp>
        <p:nvSpPr>
          <p:cNvPr id="28676" name="TextBox 4">
            <a:extLst>
              <a:ext uri="{FF2B5EF4-FFF2-40B4-BE49-F238E27FC236}">
                <a16:creationId xmlns:a16="http://schemas.microsoft.com/office/drawing/2014/main" id="{0DF6529F-45D0-579A-99DE-F30892EDB382}"/>
              </a:ext>
            </a:extLst>
          </p:cNvPr>
          <p:cNvSpPr txBox="1">
            <a:spLocks noChangeArrowheads="1"/>
          </p:cNvSpPr>
          <p:nvPr/>
        </p:nvSpPr>
        <p:spPr bwMode="auto">
          <a:xfrm>
            <a:off x="2786063" y="2438400"/>
            <a:ext cx="15303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algn="l" eaLnBrk="1" hangingPunct="1"/>
            <a:r>
              <a:rPr lang="fr-BE" altLang="en-US" sz="1200" b="1">
                <a:solidFill>
                  <a:schemeClr val="bg1"/>
                </a:solidFill>
              </a:rPr>
              <a:t>The European flag</a:t>
            </a:r>
            <a:endParaRPr lang="en-US" altLang="en-US" sz="1200" b="1">
              <a:solidFill>
                <a:schemeClr val="bg1"/>
              </a:solidFill>
            </a:endParaRPr>
          </a:p>
        </p:txBody>
      </p:sp>
      <p:sp>
        <p:nvSpPr>
          <p:cNvPr id="28677" name="TextBox 5">
            <a:extLst>
              <a:ext uri="{FF2B5EF4-FFF2-40B4-BE49-F238E27FC236}">
                <a16:creationId xmlns:a16="http://schemas.microsoft.com/office/drawing/2014/main" id="{FF9BABC2-337B-19FB-0B86-3C1D5E83436D}"/>
              </a:ext>
            </a:extLst>
          </p:cNvPr>
          <p:cNvSpPr txBox="1">
            <a:spLocks noChangeArrowheads="1"/>
          </p:cNvSpPr>
          <p:nvPr/>
        </p:nvSpPr>
        <p:spPr bwMode="auto">
          <a:xfrm>
            <a:off x="6143625" y="2286000"/>
            <a:ext cx="18018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algn="l" eaLnBrk="1" hangingPunct="1"/>
            <a:r>
              <a:rPr lang="fr-BE" altLang="en-US" sz="1200" b="1">
                <a:solidFill>
                  <a:schemeClr val="bg1"/>
                </a:solidFill>
              </a:rPr>
              <a:t>The European anthem</a:t>
            </a:r>
            <a:endParaRPr lang="en-US" altLang="en-US" sz="1200" b="1">
              <a:solidFill>
                <a:schemeClr val="bg1"/>
              </a:solidFill>
            </a:endParaRPr>
          </a:p>
        </p:txBody>
      </p:sp>
      <p:sp>
        <p:nvSpPr>
          <p:cNvPr id="28678" name="TextBox 6">
            <a:extLst>
              <a:ext uri="{FF2B5EF4-FFF2-40B4-BE49-F238E27FC236}">
                <a16:creationId xmlns:a16="http://schemas.microsoft.com/office/drawing/2014/main" id="{3F81AC5C-BC8B-69F2-9D55-39BC8EF76E9D}"/>
              </a:ext>
            </a:extLst>
          </p:cNvPr>
          <p:cNvSpPr txBox="1">
            <a:spLocks noChangeArrowheads="1"/>
          </p:cNvSpPr>
          <p:nvPr/>
        </p:nvSpPr>
        <p:spPr bwMode="auto">
          <a:xfrm>
            <a:off x="2286000" y="5214938"/>
            <a:ext cx="15398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algn="l" eaLnBrk="1" hangingPunct="1"/>
            <a:r>
              <a:rPr lang="fr-BE" altLang="en-US" sz="1200" b="1">
                <a:solidFill>
                  <a:schemeClr val="bg1"/>
                </a:solidFill>
              </a:rPr>
              <a:t>Europe Day, 9 May</a:t>
            </a:r>
            <a:endParaRPr lang="en-US" altLang="en-US" sz="1200" b="1">
              <a:solidFill>
                <a:schemeClr val="bg1"/>
              </a:solidFill>
            </a:endParaRPr>
          </a:p>
        </p:txBody>
      </p:sp>
      <p:sp>
        <p:nvSpPr>
          <p:cNvPr id="28679" name="TextBox 7">
            <a:extLst>
              <a:ext uri="{FF2B5EF4-FFF2-40B4-BE49-F238E27FC236}">
                <a16:creationId xmlns:a16="http://schemas.microsoft.com/office/drawing/2014/main" id="{89EA0130-8FAB-4FEF-0000-B948A6D183EB}"/>
              </a:ext>
            </a:extLst>
          </p:cNvPr>
          <p:cNvSpPr txBox="1">
            <a:spLocks noChangeArrowheads="1"/>
          </p:cNvSpPr>
          <p:nvPr/>
        </p:nvSpPr>
        <p:spPr bwMode="auto">
          <a:xfrm>
            <a:off x="5426075" y="5429250"/>
            <a:ext cx="23606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algn="l" eaLnBrk="1" hangingPunct="1"/>
            <a:r>
              <a:rPr lang="fr-BE" altLang="en-US" sz="1200" b="1">
                <a:solidFill>
                  <a:schemeClr val="bg1"/>
                </a:solidFill>
              </a:rPr>
              <a:t>The motto: United in diversity</a:t>
            </a:r>
            <a:endParaRPr lang="en-US" altLang="en-US" sz="1200" b="1">
              <a:solidFill>
                <a:schemeClr val="bg1"/>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a:extLst>
              <a:ext uri="{FF2B5EF4-FFF2-40B4-BE49-F238E27FC236}">
                <a16:creationId xmlns:a16="http://schemas.microsoft.com/office/drawing/2014/main" id="{DFE919EF-F75D-0F1A-2CB4-3AF73020556F}"/>
              </a:ext>
            </a:extLst>
          </p:cNvPr>
          <p:cNvSpPr>
            <a:spLocks noGrp="1"/>
          </p:cNvSpPr>
          <p:nvPr>
            <p:ph type="title"/>
          </p:nvPr>
        </p:nvSpPr>
        <p:spPr/>
        <p:txBody>
          <a:bodyPr/>
          <a:lstStyle/>
          <a:p>
            <a:r>
              <a:rPr lang="en-US" altLang="en-US"/>
              <a:t>Bibliography</a:t>
            </a:r>
          </a:p>
        </p:txBody>
      </p:sp>
      <p:sp>
        <p:nvSpPr>
          <p:cNvPr id="29699" name="Content Placeholder 2">
            <a:extLst>
              <a:ext uri="{FF2B5EF4-FFF2-40B4-BE49-F238E27FC236}">
                <a16:creationId xmlns:a16="http://schemas.microsoft.com/office/drawing/2014/main" id="{64C8ACA2-6925-67C3-52E1-23299FDCBD3A}"/>
              </a:ext>
            </a:extLst>
          </p:cNvPr>
          <p:cNvSpPr>
            <a:spLocks noGrp="1"/>
          </p:cNvSpPr>
          <p:nvPr>
            <p:ph idx="1"/>
          </p:nvPr>
        </p:nvSpPr>
        <p:spPr/>
        <p:txBody>
          <a:bodyPr/>
          <a:lstStyle/>
          <a:p>
            <a:endParaRPr lang="en-US" altLang="en-US"/>
          </a:p>
          <a:p>
            <a:endParaRPr lang="en-US" altLang="en-US"/>
          </a:p>
          <a:p>
            <a:endParaRPr lang="en-US" altLang="en-US"/>
          </a:p>
          <a:p>
            <a:endParaRPr lang="en-US" altLang="en-US"/>
          </a:p>
          <a:p>
            <a:endParaRPr lang="en-US" altLang="en-US"/>
          </a:p>
          <a:p>
            <a:endParaRPr lang="en-US" altLang="en-US"/>
          </a:p>
          <a:p>
            <a:r>
              <a:rPr lang="en-US" altLang="en-US"/>
              <a:t>The actual slide contents in this presentation have been downloaded directly from the European Commission’s </a:t>
            </a:r>
            <a:r>
              <a:rPr lang="en-US" altLang="en-US" i="1"/>
              <a:t>Europa: The European Union at a glance</a:t>
            </a:r>
            <a:r>
              <a:rPr lang="en-US" altLang="en-US"/>
              <a:t>, and the contents have not been edited in any manner. </a:t>
            </a:r>
            <a:r>
              <a:rPr lang="en-US" altLang="en-US" i="1"/>
              <a:t> </a:t>
            </a:r>
          </a:p>
          <a:p>
            <a:endParaRPr lang="en-US" altLang="en-US" i="1"/>
          </a:p>
          <a:p>
            <a:r>
              <a:rPr lang="en-US" altLang="en-US" i="1"/>
              <a:t>Europa: The European Union </a:t>
            </a:r>
            <a:r>
              <a:rPr lang="en-US" altLang="en-US"/>
              <a:t>webpage</a:t>
            </a:r>
            <a:r>
              <a:rPr lang="en-US" altLang="en-US" i="1"/>
              <a:t>: </a:t>
            </a:r>
            <a:r>
              <a:rPr lang="en-US" altLang="en-US">
                <a:hlinkClick r:id="rId3"/>
              </a:rPr>
              <a:t>http://ec.europa.eu/</a:t>
            </a:r>
            <a:endParaRPr lang="en-US" altLang="en-US"/>
          </a:p>
          <a:p>
            <a:endParaRPr lang="en-US" altLang="en-US"/>
          </a:p>
          <a:p>
            <a:r>
              <a:rPr lang="en-US" altLang="en-US"/>
              <a:t>Actual slide show web page:</a:t>
            </a:r>
            <a:r>
              <a:rPr lang="en-US" altLang="en-US">
                <a:hlinkClick r:id="rId4"/>
              </a:rPr>
              <a:t>http://europa.eu/abc/euslides/index_en.htm</a:t>
            </a:r>
            <a:endParaRPr lang="en-US" altLang="en-US"/>
          </a:p>
          <a:p>
            <a:endParaRPr lang="en-US" altLang="en-US"/>
          </a:p>
          <a:p>
            <a:r>
              <a:rPr lang="en-US" altLang="en-US"/>
              <a:t>Above web pages accessed August 7, 2009</a:t>
            </a:r>
          </a:p>
          <a:p>
            <a:endParaRPr lang="en-US" altLang="en-US"/>
          </a:p>
          <a:p>
            <a:r>
              <a:rPr lang="en-US" altLang="en-US"/>
              <a:t>All </a:t>
            </a:r>
            <a:r>
              <a:rPr lang="en-US" altLang="en-US" i="1"/>
              <a:t>Notes</a:t>
            </a:r>
            <a:r>
              <a:rPr lang="en-US" altLang="en-US"/>
              <a:t> content by John Dux, Carmel Middle School Social Studies Dept., Carmel, IN</a:t>
            </a:r>
          </a:p>
          <a:p>
            <a:endParaRPr lang="en-US" alt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F1B15852-E37C-A33E-8375-1D7927387977}"/>
              </a:ext>
            </a:extLst>
          </p:cNvPr>
          <p:cNvSpPr>
            <a:spLocks noGrp="1" noChangeArrowheads="1"/>
          </p:cNvSpPr>
          <p:nvPr>
            <p:ph type="title"/>
          </p:nvPr>
        </p:nvSpPr>
        <p:spPr>
          <a:xfrm>
            <a:off x="457200" y="115888"/>
            <a:ext cx="7427913" cy="1143000"/>
          </a:xfrm>
        </p:spPr>
        <p:txBody>
          <a:bodyPr/>
          <a:lstStyle/>
          <a:p>
            <a:pPr eaLnBrk="1" hangingPunct="1"/>
            <a:r>
              <a:rPr lang="en-GB" altLang="en-US"/>
              <a:t>GDP per inhabitant: the spread of wealth</a:t>
            </a:r>
            <a:endParaRPr lang="en-US" altLang="en-US"/>
          </a:p>
        </p:txBody>
      </p:sp>
      <p:sp>
        <p:nvSpPr>
          <p:cNvPr id="4099" name="Text Box 823">
            <a:extLst>
              <a:ext uri="{FF2B5EF4-FFF2-40B4-BE49-F238E27FC236}">
                <a16:creationId xmlns:a16="http://schemas.microsoft.com/office/drawing/2014/main" id="{7C381CF3-008E-05E1-08EE-E7BD6D862AA6}"/>
              </a:ext>
            </a:extLst>
          </p:cNvPr>
          <p:cNvSpPr txBox="1">
            <a:spLocks noChangeArrowheads="1"/>
          </p:cNvSpPr>
          <p:nvPr/>
        </p:nvSpPr>
        <p:spPr bwMode="auto">
          <a:xfrm>
            <a:off x="2647950" y="1524000"/>
            <a:ext cx="4743450" cy="477838"/>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algn="ctr" eaLnBrk="1" hangingPunct="1">
              <a:spcBef>
                <a:spcPct val="50000"/>
              </a:spcBef>
            </a:pPr>
            <a:r>
              <a:rPr lang="en-US" altLang="en-US" sz="1000" b="1">
                <a:solidFill>
                  <a:schemeClr val="accent2"/>
                </a:solidFill>
                <a:latin typeface="Verdana" panose="020B0604030504040204" pitchFamily="34" charset="0"/>
              </a:rPr>
              <a:t>GDP per inhabitants in Purchasing Power Standards, 2007</a:t>
            </a:r>
          </a:p>
          <a:p>
            <a:pPr algn="ctr" eaLnBrk="1" hangingPunct="1">
              <a:spcBef>
                <a:spcPct val="50000"/>
              </a:spcBef>
            </a:pPr>
            <a:r>
              <a:rPr lang="en-US" altLang="en-US" sz="1000">
                <a:solidFill>
                  <a:schemeClr val="accent2"/>
                </a:solidFill>
                <a:latin typeface="Verdana" panose="020B0604030504040204" pitchFamily="34" charset="0"/>
              </a:rPr>
              <a:t>Index where the average of the 27 EU-countries is 100</a:t>
            </a:r>
            <a:endParaRPr lang="en-US" altLang="en-US" sz="1000" b="1">
              <a:solidFill>
                <a:srgbClr val="0080FF"/>
              </a:solidFill>
              <a:latin typeface="Verdana" panose="020B0604030504040204" pitchFamily="34" charset="0"/>
            </a:endParaRPr>
          </a:p>
        </p:txBody>
      </p:sp>
      <p:pic>
        <p:nvPicPr>
          <p:cNvPr id="4100" name="Picture 61">
            <a:extLst>
              <a:ext uri="{FF2B5EF4-FFF2-40B4-BE49-F238E27FC236}">
                <a16:creationId xmlns:a16="http://schemas.microsoft.com/office/drawing/2014/main" id="{E07B042E-05C5-8253-36B5-8ECC41F4D9CC}"/>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00188" y="2214563"/>
            <a:ext cx="6572250" cy="338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1" name="TextBox 62">
            <a:extLst>
              <a:ext uri="{FF2B5EF4-FFF2-40B4-BE49-F238E27FC236}">
                <a16:creationId xmlns:a16="http://schemas.microsoft.com/office/drawing/2014/main" id="{A9C0DCAB-7649-1ED1-0324-0F2A90FC1CF1}"/>
              </a:ext>
            </a:extLst>
          </p:cNvPr>
          <p:cNvSpPr txBox="1">
            <a:spLocks noChangeArrowheads="1"/>
          </p:cNvSpPr>
          <p:nvPr/>
        </p:nvSpPr>
        <p:spPr bwMode="auto">
          <a:xfrm>
            <a:off x="1597025" y="2009775"/>
            <a:ext cx="376238"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algn="l" eaLnBrk="1" hangingPunct="1"/>
            <a:r>
              <a:rPr lang="fr-BE" altLang="en-US" sz="900" b="1">
                <a:solidFill>
                  <a:srgbClr val="3154A3"/>
                </a:solidFill>
              </a:rPr>
              <a:t>280</a:t>
            </a:r>
            <a:endParaRPr lang="en-US" altLang="en-US" sz="900" b="1">
              <a:solidFill>
                <a:srgbClr val="3154A3"/>
              </a:solidFill>
            </a:endParaRPr>
          </a:p>
        </p:txBody>
      </p:sp>
      <p:sp>
        <p:nvSpPr>
          <p:cNvPr id="4102" name="TextBox 63">
            <a:extLst>
              <a:ext uri="{FF2B5EF4-FFF2-40B4-BE49-F238E27FC236}">
                <a16:creationId xmlns:a16="http://schemas.microsoft.com/office/drawing/2014/main" id="{CD148399-AF70-A058-79BA-E4889A7FE6D3}"/>
              </a:ext>
            </a:extLst>
          </p:cNvPr>
          <p:cNvSpPr txBox="1">
            <a:spLocks noChangeArrowheads="1"/>
          </p:cNvSpPr>
          <p:nvPr/>
        </p:nvSpPr>
        <p:spPr bwMode="auto">
          <a:xfrm>
            <a:off x="1827213" y="3649663"/>
            <a:ext cx="376237"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algn="l" eaLnBrk="1" hangingPunct="1"/>
            <a:r>
              <a:rPr lang="fr-BE" altLang="en-US" sz="900" b="1">
                <a:solidFill>
                  <a:srgbClr val="3154A3"/>
                </a:solidFill>
              </a:rPr>
              <a:t>144</a:t>
            </a:r>
            <a:endParaRPr lang="en-US" altLang="en-US" sz="900" b="1">
              <a:solidFill>
                <a:srgbClr val="3154A3"/>
              </a:solidFill>
            </a:endParaRPr>
          </a:p>
        </p:txBody>
      </p:sp>
      <p:sp>
        <p:nvSpPr>
          <p:cNvPr id="4103" name="TextBox 64">
            <a:extLst>
              <a:ext uri="{FF2B5EF4-FFF2-40B4-BE49-F238E27FC236}">
                <a16:creationId xmlns:a16="http://schemas.microsoft.com/office/drawing/2014/main" id="{5C66C079-9A51-36ED-AB97-B0C08C634F8E}"/>
              </a:ext>
            </a:extLst>
          </p:cNvPr>
          <p:cNvSpPr txBox="1">
            <a:spLocks noChangeArrowheads="1"/>
          </p:cNvSpPr>
          <p:nvPr/>
        </p:nvSpPr>
        <p:spPr bwMode="auto">
          <a:xfrm>
            <a:off x="2055813" y="3805238"/>
            <a:ext cx="376237"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algn="l" eaLnBrk="1" hangingPunct="1"/>
            <a:r>
              <a:rPr lang="fr-BE" altLang="en-US" sz="900" b="1">
                <a:solidFill>
                  <a:srgbClr val="3154A3"/>
                </a:solidFill>
              </a:rPr>
              <a:t>131</a:t>
            </a:r>
            <a:endParaRPr lang="en-US" altLang="en-US" sz="900" b="1">
              <a:solidFill>
                <a:srgbClr val="3154A3"/>
              </a:solidFill>
            </a:endParaRPr>
          </a:p>
        </p:txBody>
      </p:sp>
      <p:sp>
        <p:nvSpPr>
          <p:cNvPr id="4104" name="TextBox 65">
            <a:extLst>
              <a:ext uri="{FF2B5EF4-FFF2-40B4-BE49-F238E27FC236}">
                <a16:creationId xmlns:a16="http://schemas.microsoft.com/office/drawing/2014/main" id="{3D7BB592-641A-E914-ADD2-8138D41A880F}"/>
              </a:ext>
            </a:extLst>
          </p:cNvPr>
          <p:cNvSpPr txBox="1">
            <a:spLocks noChangeArrowheads="1"/>
          </p:cNvSpPr>
          <p:nvPr/>
        </p:nvSpPr>
        <p:spPr bwMode="auto">
          <a:xfrm>
            <a:off x="2278063" y="3832225"/>
            <a:ext cx="376237"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algn="l" eaLnBrk="1" hangingPunct="1"/>
            <a:r>
              <a:rPr lang="fr-BE" altLang="en-US" sz="900" b="1">
                <a:solidFill>
                  <a:srgbClr val="3154A3"/>
                </a:solidFill>
              </a:rPr>
              <a:t>129</a:t>
            </a:r>
            <a:endParaRPr lang="en-US" altLang="en-US" sz="900" b="1">
              <a:solidFill>
                <a:srgbClr val="3154A3"/>
              </a:solidFill>
            </a:endParaRPr>
          </a:p>
        </p:txBody>
      </p:sp>
      <p:sp>
        <p:nvSpPr>
          <p:cNvPr id="4105" name="TextBox 66">
            <a:extLst>
              <a:ext uri="{FF2B5EF4-FFF2-40B4-BE49-F238E27FC236}">
                <a16:creationId xmlns:a16="http://schemas.microsoft.com/office/drawing/2014/main" id="{9A600E47-F432-F52D-177D-B75A5E190ECD}"/>
              </a:ext>
            </a:extLst>
          </p:cNvPr>
          <p:cNvSpPr txBox="1">
            <a:spLocks noChangeArrowheads="1"/>
          </p:cNvSpPr>
          <p:nvPr/>
        </p:nvSpPr>
        <p:spPr bwMode="auto">
          <a:xfrm>
            <a:off x="2500313" y="3856038"/>
            <a:ext cx="376237"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algn="l" eaLnBrk="1" hangingPunct="1"/>
            <a:r>
              <a:rPr lang="fr-BE" altLang="en-US" sz="900" b="1">
                <a:solidFill>
                  <a:srgbClr val="3154A3"/>
                </a:solidFill>
              </a:rPr>
              <a:t>127</a:t>
            </a:r>
            <a:endParaRPr lang="en-US" altLang="en-US" sz="900" b="1">
              <a:solidFill>
                <a:srgbClr val="3154A3"/>
              </a:solidFill>
            </a:endParaRPr>
          </a:p>
        </p:txBody>
      </p:sp>
      <p:sp>
        <p:nvSpPr>
          <p:cNvPr id="4106" name="TextBox 67">
            <a:extLst>
              <a:ext uri="{FF2B5EF4-FFF2-40B4-BE49-F238E27FC236}">
                <a16:creationId xmlns:a16="http://schemas.microsoft.com/office/drawing/2014/main" id="{A8F6761D-5F3F-172D-4AD3-CF1DC66D7625}"/>
              </a:ext>
            </a:extLst>
          </p:cNvPr>
          <p:cNvSpPr txBox="1">
            <a:spLocks noChangeArrowheads="1"/>
          </p:cNvSpPr>
          <p:nvPr/>
        </p:nvSpPr>
        <p:spPr bwMode="auto">
          <a:xfrm>
            <a:off x="2714625" y="3897313"/>
            <a:ext cx="376238"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algn="l" eaLnBrk="1" hangingPunct="1"/>
            <a:r>
              <a:rPr lang="fr-BE" altLang="en-US" sz="900" b="1">
                <a:solidFill>
                  <a:srgbClr val="3154A3"/>
                </a:solidFill>
              </a:rPr>
              <a:t>123</a:t>
            </a:r>
            <a:endParaRPr lang="en-US" altLang="en-US" sz="900" b="1">
              <a:solidFill>
                <a:srgbClr val="3154A3"/>
              </a:solidFill>
            </a:endParaRPr>
          </a:p>
        </p:txBody>
      </p:sp>
      <p:sp>
        <p:nvSpPr>
          <p:cNvPr id="4107" name="TextBox 68">
            <a:extLst>
              <a:ext uri="{FF2B5EF4-FFF2-40B4-BE49-F238E27FC236}">
                <a16:creationId xmlns:a16="http://schemas.microsoft.com/office/drawing/2014/main" id="{E9707F5A-8447-9DAD-29CD-04A65B694AA7}"/>
              </a:ext>
            </a:extLst>
          </p:cNvPr>
          <p:cNvSpPr txBox="1">
            <a:spLocks noChangeArrowheads="1"/>
          </p:cNvSpPr>
          <p:nvPr/>
        </p:nvSpPr>
        <p:spPr bwMode="auto">
          <a:xfrm>
            <a:off x="2951163" y="3922713"/>
            <a:ext cx="376237"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algn="l" eaLnBrk="1" hangingPunct="1"/>
            <a:r>
              <a:rPr lang="fr-BE" altLang="en-US" sz="900" b="1">
                <a:solidFill>
                  <a:srgbClr val="3154A3"/>
                </a:solidFill>
              </a:rPr>
              <a:t>121</a:t>
            </a:r>
            <a:endParaRPr lang="en-US" altLang="en-US" sz="900" b="1">
              <a:solidFill>
                <a:srgbClr val="3154A3"/>
              </a:solidFill>
            </a:endParaRPr>
          </a:p>
        </p:txBody>
      </p:sp>
      <p:sp>
        <p:nvSpPr>
          <p:cNvPr id="4108" name="TextBox 69">
            <a:extLst>
              <a:ext uri="{FF2B5EF4-FFF2-40B4-BE49-F238E27FC236}">
                <a16:creationId xmlns:a16="http://schemas.microsoft.com/office/drawing/2014/main" id="{CA921E45-D573-4AC8-099E-CA4C45623462}"/>
              </a:ext>
            </a:extLst>
          </p:cNvPr>
          <p:cNvSpPr txBox="1">
            <a:spLocks noChangeArrowheads="1"/>
          </p:cNvSpPr>
          <p:nvPr/>
        </p:nvSpPr>
        <p:spPr bwMode="auto">
          <a:xfrm>
            <a:off x="3168650" y="3959225"/>
            <a:ext cx="376238"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algn="l" eaLnBrk="1" hangingPunct="1"/>
            <a:r>
              <a:rPr lang="fr-BE" altLang="en-US" sz="900" b="1">
                <a:solidFill>
                  <a:srgbClr val="3154A3"/>
                </a:solidFill>
              </a:rPr>
              <a:t>118</a:t>
            </a:r>
            <a:endParaRPr lang="en-US" altLang="en-US" sz="900" b="1">
              <a:solidFill>
                <a:srgbClr val="3154A3"/>
              </a:solidFill>
            </a:endParaRPr>
          </a:p>
        </p:txBody>
      </p:sp>
      <p:sp>
        <p:nvSpPr>
          <p:cNvPr id="4109" name="TextBox 70">
            <a:extLst>
              <a:ext uri="{FF2B5EF4-FFF2-40B4-BE49-F238E27FC236}">
                <a16:creationId xmlns:a16="http://schemas.microsoft.com/office/drawing/2014/main" id="{D5CECE98-FC69-211C-096A-D2179CC0760F}"/>
              </a:ext>
            </a:extLst>
          </p:cNvPr>
          <p:cNvSpPr txBox="1">
            <a:spLocks noChangeArrowheads="1"/>
          </p:cNvSpPr>
          <p:nvPr/>
        </p:nvSpPr>
        <p:spPr bwMode="auto">
          <a:xfrm>
            <a:off x="3398838" y="3975100"/>
            <a:ext cx="376237"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algn="l" eaLnBrk="1" hangingPunct="1"/>
            <a:r>
              <a:rPr lang="fr-BE" altLang="en-US" sz="900" b="1">
                <a:solidFill>
                  <a:srgbClr val="3154A3"/>
                </a:solidFill>
              </a:rPr>
              <a:t>117</a:t>
            </a:r>
            <a:endParaRPr lang="en-US" altLang="en-US" sz="900" b="1">
              <a:solidFill>
                <a:srgbClr val="3154A3"/>
              </a:solidFill>
            </a:endParaRPr>
          </a:p>
        </p:txBody>
      </p:sp>
      <p:sp>
        <p:nvSpPr>
          <p:cNvPr id="4110" name="TextBox 71">
            <a:extLst>
              <a:ext uri="{FF2B5EF4-FFF2-40B4-BE49-F238E27FC236}">
                <a16:creationId xmlns:a16="http://schemas.microsoft.com/office/drawing/2014/main" id="{D71221E0-D807-0057-C4F0-F130EA0CCAD3}"/>
              </a:ext>
            </a:extLst>
          </p:cNvPr>
          <p:cNvSpPr txBox="1">
            <a:spLocks noChangeArrowheads="1"/>
          </p:cNvSpPr>
          <p:nvPr/>
        </p:nvSpPr>
        <p:spPr bwMode="auto">
          <a:xfrm>
            <a:off x="3627438" y="4019550"/>
            <a:ext cx="376237"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algn="l" eaLnBrk="1" hangingPunct="1"/>
            <a:r>
              <a:rPr lang="fr-BE" altLang="en-US" sz="900" b="1">
                <a:solidFill>
                  <a:srgbClr val="3154A3"/>
                </a:solidFill>
              </a:rPr>
              <a:t>113</a:t>
            </a:r>
            <a:endParaRPr lang="en-US" altLang="en-US" sz="900" b="1">
              <a:solidFill>
                <a:srgbClr val="3154A3"/>
              </a:solidFill>
            </a:endParaRPr>
          </a:p>
        </p:txBody>
      </p:sp>
      <p:sp>
        <p:nvSpPr>
          <p:cNvPr id="4111" name="TextBox 72">
            <a:extLst>
              <a:ext uri="{FF2B5EF4-FFF2-40B4-BE49-F238E27FC236}">
                <a16:creationId xmlns:a16="http://schemas.microsoft.com/office/drawing/2014/main" id="{2E5B8464-5E26-9513-BA1B-DA8E57218546}"/>
              </a:ext>
            </a:extLst>
          </p:cNvPr>
          <p:cNvSpPr txBox="1">
            <a:spLocks noChangeArrowheads="1"/>
          </p:cNvSpPr>
          <p:nvPr/>
        </p:nvSpPr>
        <p:spPr bwMode="auto">
          <a:xfrm>
            <a:off x="3857625" y="4021138"/>
            <a:ext cx="376238"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algn="l" eaLnBrk="1" hangingPunct="1"/>
            <a:r>
              <a:rPr lang="fr-BE" altLang="en-US" sz="900" b="1">
                <a:solidFill>
                  <a:srgbClr val="3154A3"/>
                </a:solidFill>
              </a:rPr>
              <a:t>113</a:t>
            </a:r>
            <a:endParaRPr lang="en-US" altLang="en-US" sz="900" b="1">
              <a:solidFill>
                <a:srgbClr val="3154A3"/>
              </a:solidFill>
            </a:endParaRPr>
          </a:p>
        </p:txBody>
      </p:sp>
      <p:sp>
        <p:nvSpPr>
          <p:cNvPr id="4112" name="TextBox 73">
            <a:extLst>
              <a:ext uri="{FF2B5EF4-FFF2-40B4-BE49-F238E27FC236}">
                <a16:creationId xmlns:a16="http://schemas.microsoft.com/office/drawing/2014/main" id="{C3736AB7-8E2F-2F36-DD39-0CD6E5DB17CC}"/>
              </a:ext>
            </a:extLst>
          </p:cNvPr>
          <p:cNvSpPr txBox="1">
            <a:spLocks noChangeArrowheads="1"/>
          </p:cNvSpPr>
          <p:nvPr/>
        </p:nvSpPr>
        <p:spPr bwMode="auto">
          <a:xfrm>
            <a:off x="4067175" y="4124325"/>
            <a:ext cx="376238"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algn="l" eaLnBrk="1" hangingPunct="1"/>
            <a:r>
              <a:rPr lang="fr-BE" altLang="en-US" sz="900" b="1">
                <a:solidFill>
                  <a:srgbClr val="3154A3"/>
                </a:solidFill>
              </a:rPr>
              <a:t>104</a:t>
            </a:r>
            <a:endParaRPr lang="en-US" altLang="en-US" sz="900" b="1">
              <a:solidFill>
                <a:srgbClr val="3154A3"/>
              </a:solidFill>
            </a:endParaRPr>
          </a:p>
        </p:txBody>
      </p:sp>
      <p:sp>
        <p:nvSpPr>
          <p:cNvPr id="4113" name="TextBox 74">
            <a:extLst>
              <a:ext uri="{FF2B5EF4-FFF2-40B4-BE49-F238E27FC236}">
                <a16:creationId xmlns:a16="http://schemas.microsoft.com/office/drawing/2014/main" id="{136879E9-6A32-35C0-E3EF-24FC042BDD3C}"/>
              </a:ext>
            </a:extLst>
          </p:cNvPr>
          <p:cNvSpPr txBox="1">
            <a:spLocks noChangeArrowheads="1"/>
          </p:cNvSpPr>
          <p:nvPr/>
        </p:nvSpPr>
        <p:spPr bwMode="auto">
          <a:xfrm>
            <a:off x="4286250" y="4149725"/>
            <a:ext cx="376238"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algn="l" eaLnBrk="1" hangingPunct="1"/>
            <a:r>
              <a:rPr lang="fr-BE" altLang="en-US" sz="900" b="1">
                <a:solidFill>
                  <a:srgbClr val="3154A3"/>
                </a:solidFill>
              </a:rPr>
              <a:t>102</a:t>
            </a:r>
            <a:endParaRPr lang="en-US" altLang="en-US" sz="900" b="1">
              <a:solidFill>
                <a:srgbClr val="3154A3"/>
              </a:solidFill>
            </a:endParaRPr>
          </a:p>
        </p:txBody>
      </p:sp>
      <p:sp>
        <p:nvSpPr>
          <p:cNvPr id="4114" name="TextBox 75">
            <a:extLst>
              <a:ext uri="{FF2B5EF4-FFF2-40B4-BE49-F238E27FC236}">
                <a16:creationId xmlns:a16="http://schemas.microsoft.com/office/drawing/2014/main" id="{28BB11F8-EC1E-C871-DDE5-5D74018DEAB2}"/>
              </a:ext>
            </a:extLst>
          </p:cNvPr>
          <p:cNvSpPr txBox="1">
            <a:spLocks noChangeArrowheads="1"/>
          </p:cNvSpPr>
          <p:nvPr/>
        </p:nvSpPr>
        <p:spPr bwMode="auto">
          <a:xfrm>
            <a:off x="4500563" y="4175125"/>
            <a:ext cx="376237"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algn="l" eaLnBrk="1" hangingPunct="1"/>
            <a:r>
              <a:rPr lang="fr-BE" altLang="en-US" sz="900" b="1">
                <a:solidFill>
                  <a:srgbClr val="3154A3"/>
                </a:solidFill>
              </a:rPr>
              <a:t>100</a:t>
            </a:r>
            <a:endParaRPr lang="en-US" altLang="en-US" sz="900" b="1">
              <a:solidFill>
                <a:srgbClr val="3154A3"/>
              </a:solidFill>
            </a:endParaRPr>
          </a:p>
        </p:txBody>
      </p:sp>
      <p:sp>
        <p:nvSpPr>
          <p:cNvPr id="4115" name="TextBox 76">
            <a:extLst>
              <a:ext uri="{FF2B5EF4-FFF2-40B4-BE49-F238E27FC236}">
                <a16:creationId xmlns:a16="http://schemas.microsoft.com/office/drawing/2014/main" id="{5AD1D41C-78FA-CDCB-A927-CB430C8631F9}"/>
              </a:ext>
            </a:extLst>
          </p:cNvPr>
          <p:cNvSpPr txBox="1">
            <a:spLocks noChangeArrowheads="1"/>
          </p:cNvSpPr>
          <p:nvPr/>
        </p:nvSpPr>
        <p:spPr bwMode="auto">
          <a:xfrm>
            <a:off x="4778375" y="4251325"/>
            <a:ext cx="312738"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algn="l" eaLnBrk="1" hangingPunct="1"/>
            <a:r>
              <a:rPr lang="fr-BE" altLang="en-US" sz="900" b="1">
                <a:solidFill>
                  <a:srgbClr val="3154A3"/>
                </a:solidFill>
              </a:rPr>
              <a:t>94</a:t>
            </a:r>
            <a:endParaRPr lang="en-US" altLang="en-US" sz="900" b="1">
              <a:solidFill>
                <a:srgbClr val="3154A3"/>
              </a:solidFill>
            </a:endParaRPr>
          </a:p>
        </p:txBody>
      </p:sp>
      <p:sp>
        <p:nvSpPr>
          <p:cNvPr id="4116" name="TextBox 77">
            <a:extLst>
              <a:ext uri="{FF2B5EF4-FFF2-40B4-BE49-F238E27FC236}">
                <a16:creationId xmlns:a16="http://schemas.microsoft.com/office/drawing/2014/main" id="{1B61CE93-8A0B-2ADE-CF68-0489057279EA}"/>
              </a:ext>
            </a:extLst>
          </p:cNvPr>
          <p:cNvSpPr txBox="1">
            <a:spLocks noChangeArrowheads="1"/>
          </p:cNvSpPr>
          <p:nvPr/>
        </p:nvSpPr>
        <p:spPr bwMode="auto">
          <a:xfrm>
            <a:off x="5003800" y="4300538"/>
            <a:ext cx="312738"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algn="l" eaLnBrk="1" hangingPunct="1"/>
            <a:r>
              <a:rPr lang="fr-BE" altLang="en-US" sz="900" b="1">
                <a:solidFill>
                  <a:srgbClr val="3154A3"/>
                </a:solidFill>
              </a:rPr>
              <a:t>89</a:t>
            </a:r>
            <a:endParaRPr lang="en-US" altLang="en-US" sz="900" b="1">
              <a:solidFill>
                <a:srgbClr val="3154A3"/>
              </a:solidFill>
            </a:endParaRPr>
          </a:p>
        </p:txBody>
      </p:sp>
      <p:sp>
        <p:nvSpPr>
          <p:cNvPr id="4117" name="TextBox 78">
            <a:extLst>
              <a:ext uri="{FF2B5EF4-FFF2-40B4-BE49-F238E27FC236}">
                <a16:creationId xmlns:a16="http://schemas.microsoft.com/office/drawing/2014/main" id="{D8DD608A-1826-9E9B-3958-B91C05A4474A}"/>
              </a:ext>
            </a:extLst>
          </p:cNvPr>
          <p:cNvSpPr txBox="1">
            <a:spLocks noChangeArrowheads="1"/>
          </p:cNvSpPr>
          <p:nvPr/>
        </p:nvSpPr>
        <p:spPr bwMode="auto">
          <a:xfrm>
            <a:off x="5230813" y="4325938"/>
            <a:ext cx="312737"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algn="l" eaLnBrk="1" hangingPunct="1"/>
            <a:r>
              <a:rPr lang="fr-BE" altLang="en-US" sz="900" b="1">
                <a:solidFill>
                  <a:srgbClr val="3154A3"/>
                </a:solidFill>
              </a:rPr>
              <a:t>87</a:t>
            </a:r>
            <a:endParaRPr lang="en-US" altLang="en-US" sz="900" b="1">
              <a:solidFill>
                <a:srgbClr val="3154A3"/>
              </a:solidFill>
            </a:endParaRPr>
          </a:p>
        </p:txBody>
      </p:sp>
      <p:sp>
        <p:nvSpPr>
          <p:cNvPr id="4118" name="TextBox 79">
            <a:extLst>
              <a:ext uri="{FF2B5EF4-FFF2-40B4-BE49-F238E27FC236}">
                <a16:creationId xmlns:a16="http://schemas.microsoft.com/office/drawing/2014/main" id="{D085840E-CEC3-75C3-0246-2CBF70519F89}"/>
              </a:ext>
            </a:extLst>
          </p:cNvPr>
          <p:cNvSpPr txBox="1">
            <a:spLocks noChangeArrowheads="1"/>
          </p:cNvSpPr>
          <p:nvPr/>
        </p:nvSpPr>
        <p:spPr bwMode="auto">
          <a:xfrm>
            <a:off x="5446713" y="4432300"/>
            <a:ext cx="312737"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algn="l" eaLnBrk="1" hangingPunct="1"/>
            <a:r>
              <a:rPr lang="fr-BE" altLang="en-US" sz="900" b="1">
                <a:solidFill>
                  <a:srgbClr val="3154A3"/>
                </a:solidFill>
              </a:rPr>
              <a:t>79</a:t>
            </a:r>
            <a:endParaRPr lang="en-US" altLang="en-US" sz="900" b="1">
              <a:solidFill>
                <a:srgbClr val="3154A3"/>
              </a:solidFill>
            </a:endParaRPr>
          </a:p>
        </p:txBody>
      </p:sp>
      <p:sp>
        <p:nvSpPr>
          <p:cNvPr id="4119" name="TextBox 80">
            <a:extLst>
              <a:ext uri="{FF2B5EF4-FFF2-40B4-BE49-F238E27FC236}">
                <a16:creationId xmlns:a16="http://schemas.microsoft.com/office/drawing/2014/main" id="{6AA96CE4-EB53-F6E3-73D0-FCF52DC96217}"/>
              </a:ext>
            </a:extLst>
          </p:cNvPr>
          <p:cNvSpPr txBox="1">
            <a:spLocks noChangeArrowheads="1"/>
          </p:cNvSpPr>
          <p:nvPr/>
        </p:nvSpPr>
        <p:spPr bwMode="auto">
          <a:xfrm>
            <a:off x="5689600" y="4454525"/>
            <a:ext cx="312738"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algn="l" eaLnBrk="1" hangingPunct="1"/>
            <a:r>
              <a:rPr lang="fr-BE" altLang="en-US" sz="900" b="1">
                <a:solidFill>
                  <a:srgbClr val="3154A3"/>
                </a:solidFill>
              </a:rPr>
              <a:t>77</a:t>
            </a:r>
            <a:endParaRPr lang="en-US" altLang="en-US" sz="900" b="1">
              <a:solidFill>
                <a:srgbClr val="3154A3"/>
              </a:solidFill>
            </a:endParaRPr>
          </a:p>
        </p:txBody>
      </p:sp>
      <p:sp>
        <p:nvSpPr>
          <p:cNvPr id="4120" name="TextBox 81">
            <a:extLst>
              <a:ext uri="{FF2B5EF4-FFF2-40B4-BE49-F238E27FC236}">
                <a16:creationId xmlns:a16="http://schemas.microsoft.com/office/drawing/2014/main" id="{C7D9C40B-A8F7-750B-8626-02889753103D}"/>
              </a:ext>
            </a:extLst>
          </p:cNvPr>
          <p:cNvSpPr txBox="1">
            <a:spLocks noChangeArrowheads="1"/>
          </p:cNvSpPr>
          <p:nvPr/>
        </p:nvSpPr>
        <p:spPr bwMode="auto">
          <a:xfrm>
            <a:off x="5902325" y="4475163"/>
            <a:ext cx="312738"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algn="l" eaLnBrk="1" hangingPunct="1"/>
            <a:r>
              <a:rPr lang="fr-BE" altLang="en-US" sz="900" b="1">
                <a:solidFill>
                  <a:srgbClr val="3154A3"/>
                </a:solidFill>
              </a:rPr>
              <a:t>75</a:t>
            </a:r>
            <a:endParaRPr lang="en-US" altLang="en-US" sz="900" b="1">
              <a:solidFill>
                <a:srgbClr val="3154A3"/>
              </a:solidFill>
            </a:endParaRPr>
          </a:p>
        </p:txBody>
      </p:sp>
      <p:sp>
        <p:nvSpPr>
          <p:cNvPr id="4121" name="TextBox 82">
            <a:extLst>
              <a:ext uri="{FF2B5EF4-FFF2-40B4-BE49-F238E27FC236}">
                <a16:creationId xmlns:a16="http://schemas.microsoft.com/office/drawing/2014/main" id="{5D4249E9-4809-15B5-C8E5-506656581653}"/>
              </a:ext>
            </a:extLst>
          </p:cNvPr>
          <p:cNvSpPr txBox="1">
            <a:spLocks noChangeArrowheads="1"/>
          </p:cNvSpPr>
          <p:nvPr/>
        </p:nvSpPr>
        <p:spPr bwMode="auto">
          <a:xfrm>
            <a:off x="6124575" y="4572000"/>
            <a:ext cx="312738"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algn="l" eaLnBrk="1" hangingPunct="1"/>
            <a:r>
              <a:rPr lang="fr-BE" altLang="en-US" sz="900" b="1">
                <a:solidFill>
                  <a:srgbClr val="3154A3"/>
                </a:solidFill>
              </a:rPr>
              <a:t>67</a:t>
            </a:r>
            <a:endParaRPr lang="en-US" altLang="en-US" sz="900" b="1">
              <a:solidFill>
                <a:srgbClr val="3154A3"/>
              </a:solidFill>
            </a:endParaRPr>
          </a:p>
        </p:txBody>
      </p:sp>
      <p:sp>
        <p:nvSpPr>
          <p:cNvPr id="4122" name="TextBox 83">
            <a:extLst>
              <a:ext uri="{FF2B5EF4-FFF2-40B4-BE49-F238E27FC236}">
                <a16:creationId xmlns:a16="http://schemas.microsoft.com/office/drawing/2014/main" id="{B5BCF6BC-2ECD-7189-6E97-AE1AE036A7A0}"/>
              </a:ext>
            </a:extLst>
          </p:cNvPr>
          <p:cNvSpPr txBox="1">
            <a:spLocks noChangeArrowheads="1"/>
          </p:cNvSpPr>
          <p:nvPr/>
        </p:nvSpPr>
        <p:spPr bwMode="auto">
          <a:xfrm>
            <a:off x="6353175" y="4581525"/>
            <a:ext cx="312738"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algn="l" eaLnBrk="1" hangingPunct="1"/>
            <a:r>
              <a:rPr lang="fr-BE" altLang="en-US" sz="900" b="1">
                <a:solidFill>
                  <a:srgbClr val="3154A3"/>
                </a:solidFill>
              </a:rPr>
              <a:t>66</a:t>
            </a:r>
            <a:endParaRPr lang="en-US" altLang="en-US" sz="900" b="1">
              <a:solidFill>
                <a:srgbClr val="3154A3"/>
              </a:solidFill>
            </a:endParaRPr>
          </a:p>
        </p:txBody>
      </p:sp>
      <p:sp>
        <p:nvSpPr>
          <p:cNvPr id="4123" name="TextBox 84">
            <a:extLst>
              <a:ext uri="{FF2B5EF4-FFF2-40B4-BE49-F238E27FC236}">
                <a16:creationId xmlns:a16="http://schemas.microsoft.com/office/drawing/2014/main" id="{F7176E05-74D5-DEA8-68BC-6DC47CA6798C}"/>
              </a:ext>
            </a:extLst>
          </p:cNvPr>
          <p:cNvSpPr txBox="1">
            <a:spLocks noChangeArrowheads="1"/>
          </p:cNvSpPr>
          <p:nvPr/>
        </p:nvSpPr>
        <p:spPr bwMode="auto">
          <a:xfrm>
            <a:off x="6572250" y="4619625"/>
            <a:ext cx="312738"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algn="l" eaLnBrk="1" hangingPunct="1"/>
            <a:r>
              <a:rPr lang="fr-BE" altLang="en-US" sz="900" b="1">
                <a:solidFill>
                  <a:srgbClr val="3154A3"/>
                </a:solidFill>
              </a:rPr>
              <a:t>63</a:t>
            </a:r>
            <a:endParaRPr lang="en-US" altLang="en-US" sz="900" b="1">
              <a:solidFill>
                <a:srgbClr val="3154A3"/>
              </a:solidFill>
            </a:endParaRPr>
          </a:p>
        </p:txBody>
      </p:sp>
      <p:sp>
        <p:nvSpPr>
          <p:cNvPr id="4124" name="TextBox 85">
            <a:extLst>
              <a:ext uri="{FF2B5EF4-FFF2-40B4-BE49-F238E27FC236}">
                <a16:creationId xmlns:a16="http://schemas.microsoft.com/office/drawing/2014/main" id="{5DEE4305-2131-7BD7-7745-093A30EBBAFA}"/>
              </a:ext>
            </a:extLst>
          </p:cNvPr>
          <p:cNvSpPr txBox="1">
            <a:spLocks noChangeArrowheads="1"/>
          </p:cNvSpPr>
          <p:nvPr/>
        </p:nvSpPr>
        <p:spPr bwMode="auto">
          <a:xfrm>
            <a:off x="6797675" y="4676775"/>
            <a:ext cx="312738"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algn="l" eaLnBrk="1" hangingPunct="1"/>
            <a:r>
              <a:rPr lang="fr-BE" altLang="en-US" sz="900" b="1">
                <a:solidFill>
                  <a:srgbClr val="3154A3"/>
                </a:solidFill>
              </a:rPr>
              <a:t>58</a:t>
            </a:r>
            <a:endParaRPr lang="en-US" altLang="en-US" sz="900" b="1">
              <a:solidFill>
                <a:srgbClr val="3154A3"/>
              </a:solidFill>
            </a:endParaRPr>
          </a:p>
        </p:txBody>
      </p:sp>
      <p:sp>
        <p:nvSpPr>
          <p:cNvPr id="4125" name="TextBox 86">
            <a:extLst>
              <a:ext uri="{FF2B5EF4-FFF2-40B4-BE49-F238E27FC236}">
                <a16:creationId xmlns:a16="http://schemas.microsoft.com/office/drawing/2014/main" id="{8B1B642E-7600-736B-4746-927BFE486263}"/>
              </a:ext>
            </a:extLst>
          </p:cNvPr>
          <p:cNvSpPr txBox="1">
            <a:spLocks noChangeArrowheads="1"/>
          </p:cNvSpPr>
          <p:nvPr/>
        </p:nvSpPr>
        <p:spPr bwMode="auto">
          <a:xfrm>
            <a:off x="7015163" y="4703763"/>
            <a:ext cx="312737"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algn="l" eaLnBrk="1" hangingPunct="1"/>
            <a:r>
              <a:rPr lang="fr-BE" altLang="en-US" sz="900" b="1">
                <a:solidFill>
                  <a:srgbClr val="3154A3"/>
                </a:solidFill>
              </a:rPr>
              <a:t>56</a:t>
            </a:r>
            <a:endParaRPr lang="en-US" altLang="en-US" sz="900" b="1">
              <a:solidFill>
                <a:srgbClr val="3154A3"/>
              </a:solidFill>
            </a:endParaRPr>
          </a:p>
        </p:txBody>
      </p:sp>
      <p:sp>
        <p:nvSpPr>
          <p:cNvPr id="4126" name="TextBox 87">
            <a:extLst>
              <a:ext uri="{FF2B5EF4-FFF2-40B4-BE49-F238E27FC236}">
                <a16:creationId xmlns:a16="http://schemas.microsoft.com/office/drawing/2014/main" id="{B8A38052-5466-9B03-FF17-80F2A6BDFCFB}"/>
              </a:ext>
            </a:extLst>
          </p:cNvPr>
          <p:cNvSpPr txBox="1">
            <a:spLocks noChangeArrowheads="1"/>
          </p:cNvSpPr>
          <p:nvPr/>
        </p:nvSpPr>
        <p:spPr bwMode="auto">
          <a:xfrm>
            <a:off x="7237413" y="4737100"/>
            <a:ext cx="312737"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algn="l" eaLnBrk="1" hangingPunct="1"/>
            <a:r>
              <a:rPr lang="fr-BE" altLang="en-US" sz="900" b="1">
                <a:solidFill>
                  <a:srgbClr val="3154A3"/>
                </a:solidFill>
              </a:rPr>
              <a:t>53</a:t>
            </a:r>
            <a:endParaRPr lang="en-US" altLang="en-US" sz="900" b="1">
              <a:solidFill>
                <a:srgbClr val="3154A3"/>
              </a:solidFill>
            </a:endParaRPr>
          </a:p>
        </p:txBody>
      </p:sp>
      <p:sp>
        <p:nvSpPr>
          <p:cNvPr id="4127" name="TextBox 88">
            <a:extLst>
              <a:ext uri="{FF2B5EF4-FFF2-40B4-BE49-F238E27FC236}">
                <a16:creationId xmlns:a16="http://schemas.microsoft.com/office/drawing/2014/main" id="{1EB07D92-394F-EE4B-E672-0904C169EE22}"/>
              </a:ext>
            </a:extLst>
          </p:cNvPr>
          <p:cNvSpPr txBox="1">
            <a:spLocks noChangeArrowheads="1"/>
          </p:cNvSpPr>
          <p:nvPr/>
        </p:nvSpPr>
        <p:spPr bwMode="auto">
          <a:xfrm>
            <a:off x="7481888" y="4918075"/>
            <a:ext cx="312737"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algn="l" eaLnBrk="1" hangingPunct="1"/>
            <a:r>
              <a:rPr lang="fr-BE" altLang="en-US" sz="900" b="1">
                <a:solidFill>
                  <a:srgbClr val="3154A3"/>
                </a:solidFill>
              </a:rPr>
              <a:t>38</a:t>
            </a:r>
            <a:endParaRPr lang="en-US" altLang="en-US" sz="900" b="1">
              <a:solidFill>
                <a:srgbClr val="3154A3"/>
              </a:solidFill>
            </a:endParaRPr>
          </a:p>
        </p:txBody>
      </p:sp>
      <p:sp>
        <p:nvSpPr>
          <p:cNvPr id="4128" name="TextBox 89">
            <a:extLst>
              <a:ext uri="{FF2B5EF4-FFF2-40B4-BE49-F238E27FC236}">
                <a16:creationId xmlns:a16="http://schemas.microsoft.com/office/drawing/2014/main" id="{C9C4176F-51EE-027E-EE23-257DB0A88A49}"/>
              </a:ext>
            </a:extLst>
          </p:cNvPr>
          <p:cNvSpPr txBox="1">
            <a:spLocks noChangeArrowheads="1"/>
          </p:cNvSpPr>
          <p:nvPr/>
        </p:nvSpPr>
        <p:spPr bwMode="auto">
          <a:xfrm>
            <a:off x="7688263" y="4932363"/>
            <a:ext cx="312737"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algn="l" eaLnBrk="1" hangingPunct="1"/>
            <a:r>
              <a:rPr lang="fr-BE" altLang="en-US" sz="900" b="1">
                <a:solidFill>
                  <a:srgbClr val="3154A3"/>
                </a:solidFill>
              </a:rPr>
              <a:t>37</a:t>
            </a:r>
            <a:endParaRPr lang="en-US" altLang="en-US" sz="900" b="1">
              <a:solidFill>
                <a:srgbClr val="3154A3"/>
              </a:solidFill>
            </a:endParaRPr>
          </a:p>
        </p:txBody>
      </p:sp>
      <p:sp>
        <p:nvSpPr>
          <p:cNvPr id="4129" name="TextBox 90">
            <a:extLst>
              <a:ext uri="{FF2B5EF4-FFF2-40B4-BE49-F238E27FC236}">
                <a16:creationId xmlns:a16="http://schemas.microsoft.com/office/drawing/2014/main" id="{9810EA63-F929-A3BE-1348-8260CB5281A9}"/>
              </a:ext>
            </a:extLst>
          </p:cNvPr>
          <p:cNvSpPr txBox="1">
            <a:spLocks noChangeArrowheads="1"/>
          </p:cNvSpPr>
          <p:nvPr/>
        </p:nvSpPr>
        <p:spPr bwMode="auto">
          <a:xfrm rot="-5400000">
            <a:off x="1316038" y="5870575"/>
            <a:ext cx="884238"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r>
              <a:rPr lang="fr-BE" altLang="en-US" sz="900" b="1">
                <a:solidFill>
                  <a:srgbClr val="3154A3"/>
                </a:solidFill>
              </a:rPr>
              <a:t>Luxembourg</a:t>
            </a:r>
            <a:endParaRPr lang="en-US" altLang="en-US" sz="900" b="1">
              <a:solidFill>
                <a:srgbClr val="3154A3"/>
              </a:solidFill>
            </a:endParaRPr>
          </a:p>
        </p:txBody>
      </p:sp>
      <p:sp>
        <p:nvSpPr>
          <p:cNvPr id="4130" name="TextBox 91">
            <a:extLst>
              <a:ext uri="{FF2B5EF4-FFF2-40B4-BE49-F238E27FC236}">
                <a16:creationId xmlns:a16="http://schemas.microsoft.com/office/drawing/2014/main" id="{FBDE6FF8-709B-3B12-1947-01A7972D4B37}"/>
              </a:ext>
            </a:extLst>
          </p:cNvPr>
          <p:cNvSpPr txBox="1">
            <a:spLocks noChangeArrowheads="1"/>
          </p:cNvSpPr>
          <p:nvPr/>
        </p:nvSpPr>
        <p:spPr bwMode="auto">
          <a:xfrm rot="-5400000">
            <a:off x="1691481" y="5731669"/>
            <a:ext cx="612775"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r>
              <a:rPr lang="fr-BE" altLang="en-US" sz="900" b="1">
                <a:solidFill>
                  <a:srgbClr val="3154A3"/>
                </a:solidFill>
              </a:rPr>
              <a:t>Ireland</a:t>
            </a:r>
            <a:endParaRPr lang="en-US" altLang="en-US" sz="900" b="1">
              <a:solidFill>
                <a:srgbClr val="3154A3"/>
              </a:solidFill>
            </a:endParaRPr>
          </a:p>
        </p:txBody>
      </p:sp>
      <p:sp>
        <p:nvSpPr>
          <p:cNvPr id="4131" name="TextBox 92">
            <a:extLst>
              <a:ext uri="{FF2B5EF4-FFF2-40B4-BE49-F238E27FC236}">
                <a16:creationId xmlns:a16="http://schemas.microsoft.com/office/drawing/2014/main" id="{85AC9A36-2948-AD97-22A3-DE5CAAA5C588}"/>
              </a:ext>
            </a:extLst>
          </p:cNvPr>
          <p:cNvSpPr txBox="1">
            <a:spLocks noChangeArrowheads="1"/>
          </p:cNvSpPr>
          <p:nvPr/>
        </p:nvSpPr>
        <p:spPr bwMode="auto">
          <a:xfrm rot="-5400000">
            <a:off x="1775619" y="5884069"/>
            <a:ext cx="898525"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r>
              <a:rPr lang="en-US" altLang="en-US" sz="900" b="1">
                <a:solidFill>
                  <a:srgbClr val="3154A3"/>
                </a:solidFill>
              </a:rPr>
              <a:t>Netherlands</a:t>
            </a:r>
          </a:p>
        </p:txBody>
      </p:sp>
      <p:sp>
        <p:nvSpPr>
          <p:cNvPr id="4132" name="TextBox 93">
            <a:extLst>
              <a:ext uri="{FF2B5EF4-FFF2-40B4-BE49-F238E27FC236}">
                <a16:creationId xmlns:a16="http://schemas.microsoft.com/office/drawing/2014/main" id="{E9843BBB-7004-7C8E-ADF0-67682D6CA7C9}"/>
              </a:ext>
            </a:extLst>
          </p:cNvPr>
          <p:cNvSpPr txBox="1">
            <a:spLocks noChangeArrowheads="1"/>
          </p:cNvSpPr>
          <p:nvPr/>
        </p:nvSpPr>
        <p:spPr bwMode="auto">
          <a:xfrm rot="-5400000">
            <a:off x="2142332" y="5771356"/>
            <a:ext cx="62865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r>
              <a:rPr lang="en-US" altLang="en-US" sz="900" b="1">
                <a:solidFill>
                  <a:srgbClr val="3154A3"/>
                </a:solidFill>
              </a:rPr>
              <a:t>Austria</a:t>
            </a:r>
          </a:p>
        </p:txBody>
      </p:sp>
      <p:sp>
        <p:nvSpPr>
          <p:cNvPr id="4133" name="TextBox 94">
            <a:extLst>
              <a:ext uri="{FF2B5EF4-FFF2-40B4-BE49-F238E27FC236}">
                <a16:creationId xmlns:a16="http://schemas.microsoft.com/office/drawing/2014/main" id="{FFD4F0F4-C9B5-6AB0-7E7B-0CFDA5DD8BC5}"/>
              </a:ext>
            </a:extLst>
          </p:cNvPr>
          <p:cNvSpPr txBox="1">
            <a:spLocks noChangeArrowheads="1"/>
          </p:cNvSpPr>
          <p:nvPr/>
        </p:nvSpPr>
        <p:spPr bwMode="auto">
          <a:xfrm rot="-5400000">
            <a:off x="2312987" y="5789613"/>
            <a:ext cx="715963"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r>
              <a:rPr lang="fr-BE" altLang="en-US" sz="900" b="1">
                <a:solidFill>
                  <a:srgbClr val="3154A3"/>
                </a:solidFill>
              </a:rPr>
              <a:t>Denmark</a:t>
            </a:r>
            <a:endParaRPr lang="en-US" altLang="en-US" sz="900" b="1">
              <a:solidFill>
                <a:srgbClr val="3154A3"/>
              </a:solidFill>
            </a:endParaRPr>
          </a:p>
        </p:txBody>
      </p:sp>
      <p:sp>
        <p:nvSpPr>
          <p:cNvPr id="4134" name="TextBox 95">
            <a:extLst>
              <a:ext uri="{FF2B5EF4-FFF2-40B4-BE49-F238E27FC236}">
                <a16:creationId xmlns:a16="http://schemas.microsoft.com/office/drawing/2014/main" id="{8F77FF42-EEC1-70D9-70B6-603701B6E486}"/>
              </a:ext>
            </a:extLst>
          </p:cNvPr>
          <p:cNvSpPr txBox="1">
            <a:spLocks noChangeArrowheads="1"/>
          </p:cNvSpPr>
          <p:nvPr/>
        </p:nvSpPr>
        <p:spPr bwMode="auto">
          <a:xfrm rot="-5400000">
            <a:off x="2543175" y="5786438"/>
            <a:ext cx="715963"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r>
              <a:rPr lang="fr-BE" altLang="en-US" sz="900" b="1">
                <a:solidFill>
                  <a:srgbClr val="3154A3"/>
                </a:solidFill>
              </a:rPr>
              <a:t>Belgium</a:t>
            </a:r>
            <a:endParaRPr lang="en-US" altLang="en-US" sz="900" b="1">
              <a:solidFill>
                <a:srgbClr val="3154A3"/>
              </a:solidFill>
            </a:endParaRPr>
          </a:p>
        </p:txBody>
      </p:sp>
      <p:sp>
        <p:nvSpPr>
          <p:cNvPr id="4135" name="TextBox 96">
            <a:extLst>
              <a:ext uri="{FF2B5EF4-FFF2-40B4-BE49-F238E27FC236}">
                <a16:creationId xmlns:a16="http://schemas.microsoft.com/office/drawing/2014/main" id="{9CCB479C-4A4D-FA98-114C-F17008B4AB4F}"/>
              </a:ext>
            </a:extLst>
          </p:cNvPr>
          <p:cNvSpPr txBox="1">
            <a:spLocks noChangeArrowheads="1"/>
          </p:cNvSpPr>
          <p:nvPr/>
        </p:nvSpPr>
        <p:spPr bwMode="auto">
          <a:xfrm rot="-5400000">
            <a:off x="2830513" y="5743575"/>
            <a:ext cx="630238"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r>
              <a:rPr lang="fr-BE" altLang="en-US" sz="900" b="1">
                <a:solidFill>
                  <a:srgbClr val="3154A3"/>
                </a:solidFill>
              </a:rPr>
              <a:t>Sweden</a:t>
            </a:r>
            <a:endParaRPr lang="en-US" altLang="en-US" sz="900" b="1">
              <a:solidFill>
                <a:srgbClr val="3154A3"/>
              </a:solidFill>
            </a:endParaRPr>
          </a:p>
        </p:txBody>
      </p:sp>
      <p:sp>
        <p:nvSpPr>
          <p:cNvPr id="4136" name="TextBox 97">
            <a:extLst>
              <a:ext uri="{FF2B5EF4-FFF2-40B4-BE49-F238E27FC236}">
                <a16:creationId xmlns:a16="http://schemas.microsoft.com/office/drawing/2014/main" id="{8FCF39DF-7C3B-EDBE-C66A-556E3251E498}"/>
              </a:ext>
            </a:extLst>
          </p:cNvPr>
          <p:cNvSpPr txBox="1">
            <a:spLocks noChangeArrowheads="1"/>
          </p:cNvSpPr>
          <p:nvPr/>
        </p:nvSpPr>
        <p:spPr bwMode="auto">
          <a:xfrm rot="-5400000">
            <a:off x="2770982" y="6028531"/>
            <a:ext cx="120015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r>
              <a:rPr lang="fr-BE" altLang="en-US" sz="900" b="1">
                <a:solidFill>
                  <a:srgbClr val="3154A3"/>
                </a:solidFill>
              </a:rPr>
              <a:t>United Kingdom</a:t>
            </a:r>
            <a:endParaRPr lang="en-US" altLang="en-US" sz="900" b="1">
              <a:solidFill>
                <a:srgbClr val="3154A3"/>
              </a:solidFill>
            </a:endParaRPr>
          </a:p>
        </p:txBody>
      </p:sp>
      <p:sp>
        <p:nvSpPr>
          <p:cNvPr id="4137" name="TextBox 98">
            <a:extLst>
              <a:ext uri="{FF2B5EF4-FFF2-40B4-BE49-F238E27FC236}">
                <a16:creationId xmlns:a16="http://schemas.microsoft.com/office/drawing/2014/main" id="{E6AD8093-AD53-BD99-9EBB-7FB9C7FE6DF6}"/>
              </a:ext>
            </a:extLst>
          </p:cNvPr>
          <p:cNvSpPr txBox="1">
            <a:spLocks noChangeArrowheads="1"/>
          </p:cNvSpPr>
          <p:nvPr/>
        </p:nvSpPr>
        <p:spPr bwMode="auto">
          <a:xfrm rot="-5400000">
            <a:off x="3236913" y="5775325"/>
            <a:ext cx="696912"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r>
              <a:rPr lang="en-US" altLang="en-US" sz="900" b="1">
                <a:solidFill>
                  <a:srgbClr val="3154A3"/>
                </a:solidFill>
              </a:rPr>
              <a:t>Finland</a:t>
            </a:r>
          </a:p>
        </p:txBody>
      </p:sp>
      <p:sp>
        <p:nvSpPr>
          <p:cNvPr id="4138" name="TextBox 99">
            <a:extLst>
              <a:ext uri="{FF2B5EF4-FFF2-40B4-BE49-F238E27FC236}">
                <a16:creationId xmlns:a16="http://schemas.microsoft.com/office/drawing/2014/main" id="{E5B58AF6-1FB1-C7B4-A07C-3889FF17ECC8}"/>
              </a:ext>
            </a:extLst>
          </p:cNvPr>
          <p:cNvSpPr txBox="1">
            <a:spLocks noChangeArrowheads="1"/>
          </p:cNvSpPr>
          <p:nvPr/>
        </p:nvSpPr>
        <p:spPr bwMode="auto">
          <a:xfrm rot="-5400000">
            <a:off x="3481387" y="5786438"/>
            <a:ext cx="696913"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r>
              <a:rPr lang="fr-BE" altLang="en-US" sz="900" b="1">
                <a:solidFill>
                  <a:srgbClr val="3154A3"/>
                </a:solidFill>
              </a:rPr>
              <a:t>Germany</a:t>
            </a:r>
            <a:endParaRPr lang="en-US" altLang="en-US" sz="900" b="1">
              <a:solidFill>
                <a:srgbClr val="3154A3"/>
              </a:solidFill>
            </a:endParaRPr>
          </a:p>
        </p:txBody>
      </p:sp>
      <p:sp>
        <p:nvSpPr>
          <p:cNvPr id="4139" name="TextBox 100">
            <a:extLst>
              <a:ext uri="{FF2B5EF4-FFF2-40B4-BE49-F238E27FC236}">
                <a16:creationId xmlns:a16="http://schemas.microsoft.com/office/drawing/2014/main" id="{AC2721A1-3F5E-34A7-F5CB-55180AEC20D2}"/>
              </a:ext>
            </a:extLst>
          </p:cNvPr>
          <p:cNvSpPr txBox="1">
            <a:spLocks noChangeArrowheads="1"/>
          </p:cNvSpPr>
          <p:nvPr/>
        </p:nvSpPr>
        <p:spPr bwMode="auto">
          <a:xfrm rot="-5400000">
            <a:off x="3695700" y="5780088"/>
            <a:ext cx="696913"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r>
              <a:rPr lang="fr-BE" altLang="en-US" sz="900" b="1">
                <a:solidFill>
                  <a:srgbClr val="3154A3"/>
                </a:solidFill>
              </a:rPr>
              <a:t>France</a:t>
            </a:r>
            <a:endParaRPr lang="en-US" altLang="en-US" sz="900" b="1">
              <a:solidFill>
                <a:srgbClr val="3154A3"/>
              </a:solidFill>
            </a:endParaRPr>
          </a:p>
        </p:txBody>
      </p:sp>
      <p:sp>
        <p:nvSpPr>
          <p:cNvPr id="4140" name="TextBox 101">
            <a:extLst>
              <a:ext uri="{FF2B5EF4-FFF2-40B4-BE49-F238E27FC236}">
                <a16:creationId xmlns:a16="http://schemas.microsoft.com/office/drawing/2014/main" id="{64AF051D-0DBF-2B6A-52ED-409DC35A9CB7}"/>
              </a:ext>
            </a:extLst>
          </p:cNvPr>
          <p:cNvSpPr txBox="1">
            <a:spLocks noChangeArrowheads="1"/>
          </p:cNvSpPr>
          <p:nvPr/>
        </p:nvSpPr>
        <p:spPr bwMode="auto">
          <a:xfrm rot="-5400000">
            <a:off x="3902869" y="5785644"/>
            <a:ext cx="696913"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r>
              <a:rPr lang="fr-BE" altLang="en-US" sz="900" b="1">
                <a:solidFill>
                  <a:srgbClr val="3154A3"/>
                </a:solidFill>
              </a:rPr>
              <a:t>Italy</a:t>
            </a:r>
            <a:endParaRPr lang="en-US" altLang="en-US" sz="900" b="1">
              <a:solidFill>
                <a:srgbClr val="3154A3"/>
              </a:solidFill>
            </a:endParaRPr>
          </a:p>
        </p:txBody>
      </p:sp>
      <p:sp>
        <p:nvSpPr>
          <p:cNvPr id="4141" name="TextBox 102">
            <a:extLst>
              <a:ext uri="{FF2B5EF4-FFF2-40B4-BE49-F238E27FC236}">
                <a16:creationId xmlns:a16="http://schemas.microsoft.com/office/drawing/2014/main" id="{38A2CDDB-98A3-00BD-0FBC-A18FE54BBBF5}"/>
              </a:ext>
            </a:extLst>
          </p:cNvPr>
          <p:cNvSpPr txBox="1">
            <a:spLocks noChangeArrowheads="1"/>
          </p:cNvSpPr>
          <p:nvPr/>
        </p:nvSpPr>
        <p:spPr bwMode="auto">
          <a:xfrm rot="-5400000">
            <a:off x="4115594" y="5780882"/>
            <a:ext cx="714375"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r>
              <a:rPr lang="fr-BE" altLang="en-US" sz="900" b="1">
                <a:solidFill>
                  <a:srgbClr val="3154A3"/>
                </a:solidFill>
              </a:rPr>
              <a:t>Spain</a:t>
            </a:r>
            <a:endParaRPr lang="en-US" altLang="en-US" sz="900" b="1">
              <a:solidFill>
                <a:srgbClr val="3154A3"/>
              </a:solidFill>
            </a:endParaRPr>
          </a:p>
        </p:txBody>
      </p:sp>
      <p:sp>
        <p:nvSpPr>
          <p:cNvPr id="4142" name="TextBox 103">
            <a:extLst>
              <a:ext uri="{FF2B5EF4-FFF2-40B4-BE49-F238E27FC236}">
                <a16:creationId xmlns:a16="http://schemas.microsoft.com/office/drawing/2014/main" id="{97929F90-3CEC-423B-70CC-3123E6E5B44C}"/>
              </a:ext>
            </a:extLst>
          </p:cNvPr>
          <p:cNvSpPr txBox="1">
            <a:spLocks noChangeArrowheads="1"/>
          </p:cNvSpPr>
          <p:nvPr/>
        </p:nvSpPr>
        <p:spPr bwMode="auto">
          <a:xfrm rot="-5400000">
            <a:off x="4371181" y="5785644"/>
            <a:ext cx="714375"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r>
              <a:rPr lang="fr-BE" altLang="en-US" sz="900" b="1">
                <a:solidFill>
                  <a:srgbClr val="3154A3"/>
                </a:solidFill>
              </a:rPr>
              <a:t>EU-27</a:t>
            </a:r>
            <a:endParaRPr lang="en-US" altLang="en-US" sz="900" b="1">
              <a:solidFill>
                <a:srgbClr val="3154A3"/>
              </a:solidFill>
            </a:endParaRPr>
          </a:p>
        </p:txBody>
      </p:sp>
      <p:sp>
        <p:nvSpPr>
          <p:cNvPr id="4143" name="TextBox 104">
            <a:extLst>
              <a:ext uri="{FF2B5EF4-FFF2-40B4-BE49-F238E27FC236}">
                <a16:creationId xmlns:a16="http://schemas.microsoft.com/office/drawing/2014/main" id="{86D609DB-0178-825F-AA44-9A7C6869B26B}"/>
              </a:ext>
            </a:extLst>
          </p:cNvPr>
          <p:cNvSpPr txBox="1">
            <a:spLocks noChangeArrowheads="1"/>
          </p:cNvSpPr>
          <p:nvPr/>
        </p:nvSpPr>
        <p:spPr bwMode="auto">
          <a:xfrm rot="-5400000">
            <a:off x="4574381" y="5785644"/>
            <a:ext cx="714375"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r>
              <a:rPr lang="fr-BE" altLang="en-US" sz="900" b="1">
                <a:solidFill>
                  <a:srgbClr val="3154A3"/>
                </a:solidFill>
              </a:rPr>
              <a:t>Cyprus</a:t>
            </a:r>
            <a:endParaRPr lang="en-US" altLang="en-US" sz="900" b="1">
              <a:solidFill>
                <a:srgbClr val="3154A3"/>
              </a:solidFill>
            </a:endParaRPr>
          </a:p>
        </p:txBody>
      </p:sp>
      <p:sp>
        <p:nvSpPr>
          <p:cNvPr id="4144" name="TextBox 105">
            <a:extLst>
              <a:ext uri="{FF2B5EF4-FFF2-40B4-BE49-F238E27FC236}">
                <a16:creationId xmlns:a16="http://schemas.microsoft.com/office/drawing/2014/main" id="{2082583F-C92A-E93D-373A-7CA267985DFD}"/>
              </a:ext>
            </a:extLst>
          </p:cNvPr>
          <p:cNvSpPr txBox="1">
            <a:spLocks noChangeArrowheads="1"/>
          </p:cNvSpPr>
          <p:nvPr/>
        </p:nvSpPr>
        <p:spPr bwMode="auto">
          <a:xfrm rot="-5400000">
            <a:off x="4806156" y="5785644"/>
            <a:ext cx="714375"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r>
              <a:rPr lang="fr-BE" altLang="en-US" sz="900" b="1">
                <a:solidFill>
                  <a:srgbClr val="3154A3"/>
                </a:solidFill>
              </a:rPr>
              <a:t>Greece</a:t>
            </a:r>
            <a:endParaRPr lang="en-US" altLang="en-US" sz="900" b="1">
              <a:solidFill>
                <a:srgbClr val="3154A3"/>
              </a:solidFill>
            </a:endParaRPr>
          </a:p>
        </p:txBody>
      </p:sp>
      <p:sp>
        <p:nvSpPr>
          <p:cNvPr id="4145" name="TextBox 106">
            <a:extLst>
              <a:ext uri="{FF2B5EF4-FFF2-40B4-BE49-F238E27FC236}">
                <a16:creationId xmlns:a16="http://schemas.microsoft.com/office/drawing/2014/main" id="{761CE8BA-3396-74B2-21A5-FDC132B4775B}"/>
              </a:ext>
            </a:extLst>
          </p:cNvPr>
          <p:cNvSpPr txBox="1">
            <a:spLocks noChangeArrowheads="1"/>
          </p:cNvSpPr>
          <p:nvPr/>
        </p:nvSpPr>
        <p:spPr bwMode="auto">
          <a:xfrm rot="-5400000">
            <a:off x="5025231" y="5790407"/>
            <a:ext cx="714375"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r>
              <a:rPr lang="fr-BE" altLang="en-US" sz="900" b="1">
                <a:solidFill>
                  <a:srgbClr val="3154A3"/>
                </a:solidFill>
              </a:rPr>
              <a:t>Slovenia</a:t>
            </a:r>
            <a:endParaRPr lang="en-US" altLang="en-US" sz="900" b="1">
              <a:solidFill>
                <a:srgbClr val="3154A3"/>
              </a:solidFill>
            </a:endParaRPr>
          </a:p>
        </p:txBody>
      </p:sp>
      <p:sp>
        <p:nvSpPr>
          <p:cNvPr id="4146" name="TextBox 107">
            <a:extLst>
              <a:ext uri="{FF2B5EF4-FFF2-40B4-BE49-F238E27FC236}">
                <a16:creationId xmlns:a16="http://schemas.microsoft.com/office/drawing/2014/main" id="{564AB5A0-72DB-5FF6-DF19-8F58FC050DB2}"/>
              </a:ext>
            </a:extLst>
          </p:cNvPr>
          <p:cNvSpPr txBox="1">
            <a:spLocks noChangeArrowheads="1"/>
          </p:cNvSpPr>
          <p:nvPr/>
        </p:nvSpPr>
        <p:spPr bwMode="auto">
          <a:xfrm rot="-5400000">
            <a:off x="4950619" y="6076156"/>
            <a:ext cx="1295400"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r>
              <a:rPr lang="fr-BE" altLang="en-US" sz="900" b="1">
                <a:solidFill>
                  <a:srgbClr val="3154A3"/>
                </a:solidFill>
              </a:rPr>
              <a:t>Czech Republic</a:t>
            </a:r>
            <a:endParaRPr lang="en-US" altLang="en-US" sz="900" b="1">
              <a:solidFill>
                <a:srgbClr val="3154A3"/>
              </a:solidFill>
            </a:endParaRPr>
          </a:p>
        </p:txBody>
      </p:sp>
      <p:sp>
        <p:nvSpPr>
          <p:cNvPr id="4147" name="TextBox 108">
            <a:extLst>
              <a:ext uri="{FF2B5EF4-FFF2-40B4-BE49-F238E27FC236}">
                <a16:creationId xmlns:a16="http://schemas.microsoft.com/office/drawing/2014/main" id="{6DBBFD85-CA34-FB8C-50C6-0416CD24DECA}"/>
              </a:ext>
            </a:extLst>
          </p:cNvPr>
          <p:cNvSpPr txBox="1">
            <a:spLocks noChangeArrowheads="1"/>
          </p:cNvSpPr>
          <p:nvPr/>
        </p:nvSpPr>
        <p:spPr bwMode="auto">
          <a:xfrm rot="-5400000">
            <a:off x="5573713" y="5692775"/>
            <a:ext cx="519112"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r>
              <a:rPr lang="fr-BE" altLang="en-US" sz="900" b="1">
                <a:solidFill>
                  <a:srgbClr val="3154A3"/>
                </a:solidFill>
              </a:rPr>
              <a:t>Malta</a:t>
            </a:r>
            <a:endParaRPr lang="en-US" altLang="en-US" sz="900" b="1">
              <a:solidFill>
                <a:srgbClr val="3154A3"/>
              </a:solidFill>
            </a:endParaRPr>
          </a:p>
        </p:txBody>
      </p:sp>
      <p:sp>
        <p:nvSpPr>
          <p:cNvPr id="4148" name="TextBox 109">
            <a:extLst>
              <a:ext uri="{FF2B5EF4-FFF2-40B4-BE49-F238E27FC236}">
                <a16:creationId xmlns:a16="http://schemas.microsoft.com/office/drawing/2014/main" id="{8EA15B71-C422-6F54-FEF8-C3219A7E3DCF}"/>
              </a:ext>
            </a:extLst>
          </p:cNvPr>
          <p:cNvSpPr txBox="1">
            <a:spLocks noChangeArrowheads="1"/>
          </p:cNvSpPr>
          <p:nvPr/>
        </p:nvSpPr>
        <p:spPr bwMode="auto">
          <a:xfrm rot="-5400000">
            <a:off x="5718175" y="5754688"/>
            <a:ext cx="661987"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r>
              <a:rPr lang="fr-BE" altLang="en-US" sz="900" b="1">
                <a:solidFill>
                  <a:srgbClr val="3154A3"/>
                </a:solidFill>
              </a:rPr>
              <a:t>Portugal</a:t>
            </a:r>
            <a:endParaRPr lang="en-US" altLang="en-US" sz="900" b="1">
              <a:solidFill>
                <a:srgbClr val="3154A3"/>
              </a:solidFill>
            </a:endParaRPr>
          </a:p>
        </p:txBody>
      </p:sp>
      <p:sp>
        <p:nvSpPr>
          <p:cNvPr id="4149" name="TextBox 110">
            <a:extLst>
              <a:ext uri="{FF2B5EF4-FFF2-40B4-BE49-F238E27FC236}">
                <a16:creationId xmlns:a16="http://schemas.microsoft.com/office/drawing/2014/main" id="{DCFDA2ED-C07A-9E1A-C244-A8E7B410C170}"/>
              </a:ext>
            </a:extLst>
          </p:cNvPr>
          <p:cNvSpPr txBox="1">
            <a:spLocks noChangeArrowheads="1"/>
          </p:cNvSpPr>
          <p:nvPr/>
        </p:nvSpPr>
        <p:spPr bwMode="auto">
          <a:xfrm rot="-5400000">
            <a:off x="5938838" y="5762625"/>
            <a:ext cx="661988"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r>
              <a:rPr lang="fr-BE" altLang="en-US" sz="900" b="1">
                <a:solidFill>
                  <a:srgbClr val="3154A3"/>
                </a:solidFill>
              </a:rPr>
              <a:t>Estonia</a:t>
            </a:r>
            <a:endParaRPr lang="en-US" altLang="en-US" sz="900" b="1">
              <a:solidFill>
                <a:srgbClr val="3154A3"/>
              </a:solidFill>
            </a:endParaRPr>
          </a:p>
        </p:txBody>
      </p:sp>
      <p:sp>
        <p:nvSpPr>
          <p:cNvPr id="4150" name="TextBox 111">
            <a:extLst>
              <a:ext uri="{FF2B5EF4-FFF2-40B4-BE49-F238E27FC236}">
                <a16:creationId xmlns:a16="http://schemas.microsoft.com/office/drawing/2014/main" id="{81ED7D62-158C-C0FE-8D41-C500796417EA}"/>
              </a:ext>
            </a:extLst>
          </p:cNvPr>
          <p:cNvSpPr txBox="1">
            <a:spLocks noChangeArrowheads="1"/>
          </p:cNvSpPr>
          <p:nvPr/>
        </p:nvSpPr>
        <p:spPr bwMode="auto">
          <a:xfrm rot="-5400000">
            <a:off x="6164263" y="5764213"/>
            <a:ext cx="661987"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r>
              <a:rPr lang="fr-BE" altLang="en-US" sz="900" b="1">
                <a:solidFill>
                  <a:srgbClr val="3154A3"/>
                </a:solidFill>
              </a:rPr>
              <a:t>Hungary</a:t>
            </a:r>
            <a:endParaRPr lang="en-US" altLang="en-US" sz="900" b="1">
              <a:solidFill>
                <a:srgbClr val="3154A3"/>
              </a:solidFill>
            </a:endParaRPr>
          </a:p>
        </p:txBody>
      </p:sp>
      <p:sp>
        <p:nvSpPr>
          <p:cNvPr id="4151" name="TextBox 112">
            <a:extLst>
              <a:ext uri="{FF2B5EF4-FFF2-40B4-BE49-F238E27FC236}">
                <a16:creationId xmlns:a16="http://schemas.microsoft.com/office/drawing/2014/main" id="{F5549D6F-7B38-CF21-2BDA-69A08E57A431}"/>
              </a:ext>
            </a:extLst>
          </p:cNvPr>
          <p:cNvSpPr txBox="1">
            <a:spLocks noChangeArrowheads="1"/>
          </p:cNvSpPr>
          <p:nvPr/>
        </p:nvSpPr>
        <p:spPr bwMode="auto">
          <a:xfrm rot="-5400000">
            <a:off x="6394450" y="5764213"/>
            <a:ext cx="661987"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r>
              <a:rPr lang="fr-BE" altLang="en-US" sz="900" b="1">
                <a:solidFill>
                  <a:srgbClr val="3154A3"/>
                </a:solidFill>
              </a:rPr>
              <a:t>Slovakia</a:t>
            </a:r>
            <a:endParaRPr lang="en-US" altLang="en-US" sz="900" b="1">
              <a:solidFill>
                <a:srgbClr val="3154A3"/>
              </a:solidFill>
            </a:endParaRPr>
          </a:p>
        </p:txBody>
      </p:sp>
      <p:sp>
        <p:nvSpPr>
          <p:cNvPr id="4152" name="TextBox 113">
            <a:extLst>
              <a:ext uri="{FF2B5EF4-FFF2-40B4-BE49-F238E27FC236}">
                <a16:creationId xmlns:a16="http://schemas.microsoft.com/office/drawing/2014/main" id="{12F72F67-DEA5-6E0B-0389-3F7AE676A836}"/>
              </a:ext>
            </a:extLst>
          </p:cNvPr>
          <p:cNvSpPr txBox="1">
            <a:spLocks noChangeArrowheads="1"/>
          </p:cNvSpPr>
          <p:nvPr/>
        </p:nvSpPr>
        <p:spPr bwMode="auto">
          <a:xfrm rot="-5400000">
            <a:off x="6551613" y="5830888"/>
            <a:ext cx="788987"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r>
              <a:rPr lang="fr-BE" altLang="en-US" sz="900" b="1">
                <a:solidFill>
                  <a:srgbClr val="3154A3"/>
                </a:solidFill>
              </a:rPr>
              <a:t>Lithuania</a:t>
            </a:r>
            <a:endParaRPr lang="en-US" altLang="en-US" sz="900" b="1">
              <a:solidFill>
                <a:srgbClr val="3154A3"/>
              </a:solidFill>
            </a:endParaRPr>
          </a:p>
        </p:txBody>
      </p:sp>
      <p:sp>
        <p:nvSpPr>
          <p:cNvPr id="4153" name="TextBox 114">
            <a:extLst>
              <a:ext uri="{FF2B5EF4-FFF2-40B4-BE49-F238E27FC236}">
                <a16:creationId xmlns:a16="http://schemas.microsoft.com/office/drawing/2014/main" id="{DA469A65-6157-03E7-0CAD-57158FD29930}"/>
              </a:ext>
            </a:extLst>
          </p:cNvPr>
          <p:cNvSpPr txBox="1">
            <a:spLocks noChangeArrowheads="1"/>
          </p:cNvSpPr>
          <p:nvPr/>
        </p:nvSpPr>
        <p:spPr bwMode="auto">
          <a:xfrm rot="-5400000">
            <a:off x="6827838" y="5780088"/>
            <a:ext cx="687387"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r>
              <a:rPr lang="fr-BE" altLang="en-US" sz="900" b="1">
                <a:solidFill>
                  <a:srgbClr val="3154A3"/>
                </a:solidFill>
              </a:rPr>
              <a:t>Latvia</a:t>
            </a:r>
            <a:endParaRPr lang="en-US" altLang="en-US" sz="900" b="1">
              <a:solidFill>
                <a:srgbClr val="3154A3"/>
              </a:solidFill>
            </a:endParaRPr>
          </a:p>
        </p:txBody>
      </p:sp>
      <p:sp>
        <p:nvSpPr>
          <p:cNvPr id="4154" name="TextBox 115">
            <a:extLst>
              <a:ext uri="{FF2B5EF4-FFF2-40B4-BE49-F238E27FC236}">
                <a16:creationId xmlns:a16="http://schemas.microsoft.com/office/drawing/2014/main" id="{975482CB-F4AD-221C-D8CB-E6CB7B138CEA}"/>
              </a:ext>
            </a:extLst>
          </p:cNvPr>
          <p:cNvSpPr txBox="1">
            <a:spLocks noChangeArrowheads="1"/>
          </p:cNvSpPr>
          <p:nvPr/>
        </p:nvSpPr>
        <p:spPr bwMode="auto">
          <a:xfrm rot="-5400000">
            <a:off x="7064375" y="5770563"/>
            <a:ext cx="687387"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r>
              <a:rPr lang="fr-BE" altLang="en-US" sz="900" b="1">
                <a:solidFill>
                  <a:srgbClr val="3154A3"/>
                </a:solidFill>
              </a:rPr>
              <a:t>Poland</a:t>
            </a:r>
            <a:endParaRPr lang="en-US" altLang="en-US" sz="900" b="1">
              <a:solidFill>
                <a:srgbClr val="3154A3"/>
              </a:solidFill>
            </a:endParaRPr>
          </a:p>
        </p:txBody>
      </p:sp>
      <p:sp>
        <p:nvSpPr>
          <p:cNvPr id="4155" name="TextBox 116">
            <a:extLst>
              <a:ext uri="{FF2B5EF4-FFF2-40B4-BE49-F238E27FC236}">
                <a16:creationId xmlns:a16="http://schemas.microsoft.com/office/drawing/2014/main" id="{895F2196-A6A3-8123-EC12-76B59D4C769F}"/>
              </a:ext>
            </a:extLst>
          </p:cNvPr>
          <p:cNvSpPr txBox="1">
            <a:spLocks noChangeArrowheads="1"/>
          </p:cNvSpPr>
          <p:nvPr/>
        </p:nvSpPr>
        <p:spPr bwMode="auto">
          <a:xfrm rot="-5400000">
            <a:off x="7288213" y="5780088"/>
            <a:ext cx="687387"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r>
              <a:rPr lang="fr-BE" altLang="en-US" sz="900" b="1">
                <a:solidFill>
                  <a:srgbClr val="3154A3"/>
                </a:solidFill>
              </a:rPr>
              <a:t>Romania</a:t>
            </a:r>
            <a:endParaRPr lang="en-US" altLang="en-US" sz="900" b="1">
              <a:solidFill>
                <a:srgbClr val="3154A3"/>
              </a:solidFill>
            </a:endParaRPr>
          </a:p>
        </p:txBody>
      </p:sp>
      <p:sp>
        <p:nvSpPr>
          <p:cNvPr id="4156" name="TextBox 117">
            <a:extLst>
              <a:ext uri="{FF2B5EF4-FFF2-40B4-BE49-F238E27FC236}">
                <a16:creationId xmlns:a16="http://schemas.microsoft.com/office/drawing/2014/main" id="{CBCEA31A-5E7F-A58C-391E-CC35D7921C8E}"/>
              </a:ext>
            </a:extLst>
          </p:cNvPr>
          <p:cNvSpPr txBox="1">
            <a:spLocks noChangeArrowheads="1"/>
          </p:cNvSpPr>
          <p:nvPr/>
        </p:nvSpPr>
        <p:spPr bwMode="auto">
          <a:xfrm rot="-5400000">
            <a:off x="7493000" y="5780088"/>
            <a:ext cx="687387"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r>
              <a:rPr lang="fr-BE" altLang="en-US" sz="900" b="1">
                <a:solidFill>
                  <a:srgbClr val="3154A3"/>
                </a:solidFill>
              </a:rPr>
              <a:t>Bulgaria</a:t>
            </a:r>
            <a:endParaRPr lang="en-US" altLang="en-US" sz="900" b="1">
              <a:solidFill>
                <a:srgbClr val="3154A3"/>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0AF407E1-87A8-5197-557F-40907D277B3B}"/>
              </a:ext>
            </a:extLst>
          </p:cNvPr>
          <p:cNvSpPr>
            <a:spLocks noGrp="1" noChangeArrowheads="1"/>
          </p:cNvSpPr>
          <p:nvPr>
            <p:ph type="title"/>
          </p:nvPr>
        </p:nvSpPr>
        <p:spPr>
          <a:xfrm>
            <a:off x="457200" y="115888"/>
            <a:ext cx="7427913" cy="1143000"/>
          </a:xfrm>
        </p:spPr>
        <p:txBody>
          <a:bodyPr/>
          <a:lstStyle/>
          <a:p>
            <a:pPr eaLnBrk="1" hangingPunct="1"/>
            <a:r>
              <a:rPr lang="en-GB" altLang="en-US"/>
              <a:t>The area of the EU compared to the rest </a:t>
            </a:r>
            <a:br>
              <a:rPr lang="en-GB" altLang="en-US"/>
            </a:br>
            <a:r>
              <a:rPr lang="en-GB" altLang="en-US"/>
              <a:t>of the world</a:t>
            </a:r>
            <a:endParaRPr lang="en-US" altLang="en-US"/>
          </a:p>
        </p:txBody>
      </p:sp>
      <p:sp>
        <p:nvSpPr>
          <p:cNvPr id="5123" name="Rectangle 5">
            <a:extLst>
              <a:ext uri="{FF2B5EF4-FFF2-40B4-BE49-F238E27FC236}">
                <a16:creationId xmlns:a16="http://schemas.microsoft.com/office/drawing/2014/main" id="{C07169B8-767B-7509-E4B9-759D9F2F7506}"/>
              </a:ext>
              <a:ext uri="{C183D7F6-B498-43B3-948B-1728B52AA6E4}">
                <adec:decorative xmlns:adec="http://schemas.microsoft.com/office/drawing/2017/decorative" val="1"/>
              </a:ext>
            </a:extLst>
          </p:cNvPr>
          <p:cNvSpPr>
            <a:spLocks noChangeArrowheads="1"/>
          </p:cNvSpPr>
          <p:nvPr/>
        </p:nvSpPr>
        <p:spPr bwMode="auto">
          <a:xfrm>
            <a:off x="539750" y="1412875"/>
            <a:ext cx="8121650"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algn="ctr" eaLnBrk="1" hangingPunct="1"/>
            <a:endParaRPr lang="fr-FR" altLang="en-US" sz="2000" b="1">
              <a:latin typeface="Verdana" panose="020B0604030504040204" pitchFamily="34" charset="0"/>
            </a:endParaRPr>
          </a:p>
        </p:txBody>
      </p:sp>
      <p:sp>
        <p:nvSpPr>
          <p:cNvPr id="5124" name="Rectangle 13">
            <a:extLst>
              <a:ext uri="{FF2B5EF4-FFF2-40B4-BE49-F238E27FC236}">
                <a16:creationId xmlns:a16="http://schemas.microsoft.com/office/drawing/2014/main" id="{B2AD4E91-AA57-B2B0-B01C-A9FF700AE74B}"/>
              </a:ext>
            </a:extLst>
          </p:cNvPr>
          <p:cNvSpPr>
            <a:spLocks noChangeArrowheads="1"/>
          </p:cNvSpPr>
          <p:nvPr/>
        </p:nvSpPr>
        <p:spPr bwMode="auto">
          <a:xfrm>
            <a:off x="4038600" y="1447800"/>
            <a:ext cx="2057400" cy="228600"/>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algn="ctr" eaLnBrk="1" hangingPunct="1"/>
            <a:r>
              <a:rPr lang="en-US" altLang="en-US" sz="1000" b="1">
                <a:solidFill>
                  <a:schemeClr val="accent2"/>
                </a:solidFill>
                <a:latin typeface="Verdana" panose="020B0604030504040204" pitchFamily="34" charset="0"/>
              </a:rPr>
              <a:t>Surface area, 1 000 km²</a:t>
            </a:r>
            <a:endParaRPr lang="en-US" altLang="en-US" sz="1500" b="1">
              <a:solidFill>
                <a:srgbClr val="003366"/>
              </a:solidFill>
              <a:latin typeface="Verdana" panose="020B0604030504040204" pitchFamily="34" charset="0"/>
            </a:endParaRPr>
          </a:p>
        </p:txBody>
      </p:sp>
      <p:pic>
        <p:nvPicPr>
          <p:cNvPr id="5125" name="Picture 5">
            <a:extLst>
              <a:ext uri="{FF2B5EF4-FFF2-40B4-BE49-F238E27FC236}">
                <a16:creationId xmlns:a16="http://schemas.microsoft.com/office/drawing/2014/main" id="{75459266-BAA8-42AB-FDE0-B95A3E2CCB68}"/>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43125" y="2643188"/>
            <a:ext cx="5232400" cy="325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6" name="TextBox 6">
            <a:extLst>
              <a:ext uri="{FF2B5EF4-FFF2-40B4-BE49-F238E27FC236}">
                <a16:creationId xmlns:a16="http://schemas.microsoft.com/office/drawing/2014/main" id="{7A08E8F8-1486-8AF4-E370-B7E5EED19FB4}"/>
              </a:ext>
            </a:extLst>
          </p:cNvPr>
          <p:cNvSpPr txBox="1">
            <a:spLocks noChangeArrowheads="1"/>
          </p:cNvSpPr>
          <p:nvPr/>
        </p:nvSpPr>
        <p:spPr bwMode="auto">
          <a:xfrm>
            <a:off x="2895600" y="5886450"/>
            <a:ext cx="39846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algn="ctr" eaLnBrk="1" hangingPunct="1"/>
            <a:r>
              <a:rPr lang="fr-BE" altLang="en-US" sz="1200" b="1">
                <a:solidFill>
                  <a:srgbClr val="3154A3"/>
                </a:solidFill>
              </a:rPr>
              <a:t>EU</a:t>
            </a:r>
            <a:endParaRPr lang="en-US" altLang="en-US" sz="1200" b="1">
              <a:solidFill>
                <a:srgbClr val="3154A3"/>
              </a:solidFill>
            </a:endParaRPr>
          </a:p>
        </p:txBody>
      </p:sp>
      <p:sp>
        <p:nvSpPr>
          <p:cNvPr id="5127" name="TextBox 7">
            <a:extLst>
              <a:ext uri="{FF2B5EF4-FFF2-40B4-BE49-F238E27FC236}">
                <a16:creationId xmlns:a16="http://schemas.microsoft.com/office/drawing/2014/main" id="{A4B17452-4DEF-731A-96FF-4FDA8213910C}"/>
              </a:ext>
            </a:extLst>
          </p:cNvPr>
          <p:cNvSpPr txBox="1">
            <a:spLocks noChangeArrowheads="1"/>
          </p:cNvSpPr>
          <p:nvPr/>
        </p:nvSpPr>
        <p:spPr bwMode="auto">
          <a:xfrm>
            <a:off x="3617913" y="5886450"/>
            <a:ext cx="61118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algn="ctr" eaLnBrk="1" hangingPunct="1"/>
            <a:r>
              <a:rPr lang="fr-BE" altLang="en-US" sz="1200" b="1">
                <a:solidFill>
                  <a:srgbClr val="3154A3"/>
                </a:solidFill>
              </a:rPr>
              <a:t>China</a:t>
            </a:r>
            <a:endParaRPr lang="en-US" altLang="en-US" sz="1200" b="1">
              <a:solidFill>
                <a:srgbClr val="3154A3"/>
              </a:solidFill>
            </a:endParaRPr>
          </a:p>
        </p:txBody>
      </p:sp>
      <p:sp>
        <p:nvSpPr>
          <p:cNvPr id="5128" name="TextBox 8">
            <a:extLst>
              <a:ext uri="{FF2B5EF4-FFF2-40B4-BE49-F238E27FC236}">
                <a16:creationId xmlns:a16="http://schemas.microsoft.com/office/drawing/2014/main" id="{BA2DFB69-C4E2-03AF-9759-30392545FEA3}"/>
              </a:ext>
            </a:extLst>
          </p:cNvPr>
          <p:cNvSpPr txBox="1">
            <a:spLocks noChangeArrowheads="1"/>
          </p:cNvSpPr>
          <p:nvPr/>
        </p:nvSpPr>
        <p:spPr bwMode="auto">
          <a:xfrm>
            <a:off x="4451350" y="5876925"/>
            <a:ext cx="6286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algn="ctr" eaLnBrk="1" hangingPunct="1"/>
            <a:r>
              <a:rPr lang="fr-BE" altLang="en-US" sz="1200" b="1">
                <a:solidFill>
                  <a:srgbClr val="3154A3"/>
                </a:solidFill>
              </a:rPr>
              <a:t>Japan</a:t>
            </a:r>
            <a:endParaRPr lang="en-US" altLang="en-US" sz="1200" b="1">
              <a:solidFill>
                <a:srgbClr val="3154A3"/>
              </a:solidFill>
            </a:endParaRPr>
          </a:p>
        </p:txBody>
      </p:sp>
      <p:sp>
        <p:nvSpPr>
          <p:cNvPr id="5129" name="TextBox 9">
            <a:extLst>
              <a:ext uri="{FF2B5EF4-FFF2-40B4-BE49-F238E27FC236}">
                <a16:creationId xmlns:a16="http://schemas.microsoft.com/office/drawing/2014/main" id="{05FD7C14-1AE9-BDFD-1A51-0582CCC9D1EF}"/>
              </a:ext>
            </a:extLst>
          </p:cNvPr>
          <p:cNvSpPr txBox="1">
            <a:spLocks noChangeArrowheads="1"/>
          </p:cNvSpPr>
          <p:nvPr/>
        </p:nvSpPr>
        <p:spPr bwMode="auto">
          <a:xfrm>
            <a:off x="5246688" y="5886450"/>
            <a:ext cx="68738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algn="ctr" eaLnBrk="1" hangingPunct="1"/>
            <a:r>
              <a:rPr lang="fr-BE" altLang="en-US" sz="1200" b="1">
                <a:solidFill>
                  <a:srgbClr val="3154A3"/>
                </a:solidFill>
              </a:rPr>
              <a:t>Russia</a:t>
            </a:r>
            <a:endParaRPr lang="en-US" altLang="en-US" sz="1200" b="1">
              <a:solidFill>
                <a:srgbClr val="3154A3"/>
              </a:solidFill>
            </a:endParaRPr>
          </a:p>
        </p:txBody>
      </p:sp>
      <p:sp>
        <p:nvSpPr>
          <p:cNvPr id="5130" name="TextBox 10">
            <a:extLst>
              <a:ext uri="{FF2B5EF4-FFF2-40B4-BE49-F238E27FC236}">
                <a16:creationId xmlns:a16="http://schemas.microsoft.com/office/drawing/2014/main" id="{760EB7FC-B354-222F-B7FE-FAD04D2D54DB}"/>
              </a:ext>
            </a:extLst>
          </p:cNvPr>
          <p:cNvSpPr txBox="1">
            <a:spLocks noChangeArrowheads="1"/>
          </p:cNvSpPr>
          <p:nvPr/>
        </p:nvSpPr>
        <p:spPr bwMode="auto">
          <a:xfrm>
            <a:off x="5883275" y="5886450"/>
            <a:ext cx="11684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algn="ctr" eaLnBrk="1" hangingPunct="1"/>
            <a:r>
              <a:rPr lang="fr-BE" altLang="en-US" sz="1200" b="1">
                <a:solidFill>
                  <a:srgbClr val="3154A3"/>
                </a:solidFill>
              </a:rPr>
              <a:t>United States</a:t>
            </a:r>
            <a:endParaRPr lang="en-US" altLang="en-US" sz="1200" b="1">
              <a:solidFill>
                <a:srgbClr val="3154A3"/>
              </a:solidFill>
            </a:endParaRPr>
          </a:p>
        </p:txBody>
      </p:sp>
      <p:sp>
        <p:nvSpPr>
          <p:cNvPr id="5131" name="TextBox 11">
            <a:extLst>
              <a:ext uri="{FF2B5EF4-FFF2-40B4-BE49-F238E27FC236}">
                <a16:creationId xmlns:a16="http://schemas.microsoft.com/office/drawing/2014/main" id="{07C46667-94B3-0502-FCFA-6C64558D3550}"/>
              </a:ext>
            </a:extLst>
          </p:cNvPr>
          <p:cNvSpPr txBox="1">
            <a:spLocks noChangeArrowheads="1"/>
          </p:cNvSpPr>
          <p:nvPr/>
        </p:nvSpPr>
        <p:spPr bwMode="auto">
          <a:xfrm>
            <a:off x="5267325" y="2357438"/>
            <a:ext cx="65246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algn="l" eaLnBrk="1" hangingPunct="1"/>
            <a:r>
              <a:rPr lang="fr-BE" altLang="en-US" sz="1200" b="1">
                <a:solidFill>
                  <a:srgbClr val="3154A3"/>
                </a:solidFill>
              </a:rPr>
              <a:t>16 889</a:t>
            </a:r>
            <a:endParaRPr lang="en-US" altLang="en-US" sz="1200" b="1">
              <a:solidFill>
                <a:srgbClr val="3154A3"/>
              </a:solidFill>
            </a:endParaRPr>
          </a:p>
        </p:txBody>
      </p:sp>
      <p:sp>
        <p:nvSpPr>
          <p:cNvPr id="5132" name="TextBox 12">
            <a:extLst>
              <a:ext uri="{FF2B5EF4-FFF2-40B4-BE49-F238E27FC236}">
                <a16:creationId xmlns:a16="http://schemas.microsoft.com/office/drawing/2014/main" id="{BFC52559-F4E6-B667-0049-C38E19AC5033}"/>
              </a:ext>
            </a:extLst>
          </p:cNvPr>
          <p:cNvSpPr txBox="1">
            <a:spLocks noChangeArrowheads="1"/>
          </p:cNvSpPr>
          <p:nvPr/>
        </p:nvSpPr>
        <p:spPr bwMode="auto">
          <a:xfrm>
            <a:off x="3659188" y="3813175"/>
            <a:ext cx="5238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algn="l" eaLnBrk="1" hangingPunct="1"/>
            <a:r>
              <a:rPr lang="fr-BE" altLang="en-US" sz="1200" b="1">
                <a:solidFill>
                  <a:srgbClr val="3154A3"/>
                </a:solidFill>
              </a:rPr>
              <a:t>9327</a:t>
            </a:r>
            <a:endParaRPr lang="en-US" altLang="en-US" sz="1200" b="1">
              <a:solidFill>
                <a:srgbClr val="3154A3"/>
              </a:solidFill>
            </a:endParaRPr>
          </a:p>
        </p:txBody>
      </p:sp>
      <p:sp>
        <p:nvSpPr>
          <p:cNvPr id="5133" name="TextBox 13">
            <a:extLst>
              <a:ext uri="{FF2B5EF4-FFF2-40B4-BE49-F238E27FC236}">
                <a16:creationId xmlns:a16="http://schemas.microsoft.com/office/drawing/2014/main" id="{75CD9F2B-5811-7444-80FA-072D88AD7233}"/>
              </a:ext>
            </a:extLst>
          </p:cNvPr>
          <p:cNvSpPr txBox="1">
            <a:spLocks noChangeArrowheads="1"/>
          </p:cNvSpPr>
          <p:nvPr/>
        </p:nvSpPr>
        <p:spPr bwMode="auto">
          <a:xfrm>
            <a:off x="6169025" y="3840163"/>
            <a:ext cx="5238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algn="l" eaLnBrk="1" hangingPunct="1"/>
            <a:r>
              <a:rPr lang="fr-BE" altLang="en-US" sz="1200" b="1">
                <a:solidFill>
                  <a:srgbClr val="3154A3"/>
                </a:solidFill>
              </a:rPr>
              <a:t>9159</a:t>
            </a:r>
            <a:endParaRPr lang="en-US" altLang="en-US" sz="1200" b="1">
              <a:solidFill>
                <a:srgbClr val="3154A3"/>
              </a:solidFill>
            </a:endParaRPr>
          </a:p>
        </p:txBody>
      </p:sp>
      <p:sp>
        <p:nvSpPr>
          <p:cNvPr id="5134" name="TextBox 14">
            <a:extLst>
              <a:ext uri="{FF2B5EF4-FFF2-40B4-BE49-F238E27FC236}">
                <a16:creationId xmlns:a16="http://schemas.microsoft.com/office/drawing/2014/main" id="{D6872F0B-6ECC-CDDC-8CBC-172CB06F208D}"/>
              </a:ext>
            </a:extLst>
          </p:cNvPr>
          <p:cNvSpPr txBox="1">
            <a:spLocks noChangeArrowheads="1"/>
          </p:cNvSpPr>
          <p:nvPr/>
        </p:nvSpPr>
        <p:spPr bwMode="auto">
          <a:xfrm>
            <a:off x="2820988" y="4786313"/>
            <a:ext cx="5238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algn="l" eaLnBrk="1" hangingPunct="1"/>
            <a:r>
              <a:rPr lang="fr-BE" altLang="en-US" sz="1200" b="1">
                <a:solidFill>
                  <a:srgbClr val="3154A3"/>
                </a:solidFill>
              </a:rPr>
              <a:t>4234</a:t>
            </a:r>
            <a:endParaRPr lang="en-US" altLang="en-US" sz="1200" b="1">
              <a:solidFill>
                <a:srgbClr val="3154A3"/>
              </a:solidFill>
            </a:endParaRPr>
          </a:p>
        </p:txBody>
      </p:sp>
      <p:sp>
        <p:nvSpPr>
          <p:cNvPr id="5135" name="TextBox 15">
            <a:extLst>
              <a:ext uri="{FF2B5EF4-FFF2-40B4-BE49-F238E27FC236}">
                <a16:creationId xmlns:a16="http://schemas.microsoft.com/office/drawing/2014/main" id="{F43E8AE7-B3F1-8DAA-BCCE-3D6244FDFEE7}"/>
              </a:ext>
            </a:extLst>
          </p:cNvPr>
          <p:cNvSpPr txBox="1">
            <a:spLocks noChangeArrowheads="1"/>
          </p:cNvSpPr>
          <p:nvPr/>
        </p:nvSpPr>
        <p:spPr bwMode="auto">
          <a:xfrm>
            <a:off x="4552950" y="5527675"/>
            <a:ext cx="4397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algn="l" eaLnBrk="1" hangingPunct="1"/>
            <a:r>
              <a:rPr lang="fr-BE" altLang="en-US" sz="1200" b="1">
                <a:solidFill>
                  <a:srgbClr val="3154A3"/>
                </a:solidFill>
              </a:rPr>
              <a:t>365</a:t>
            </a:r>
            <a:endParaRPr lang="en-US" altLang="en-US" sz="1200" b="1">
              <a:solidFill>
                <a:srgbClr val="3154A3"/>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39F6D0FE-1474-5958-0933-FABD02BB5A9F}"/>
              </a:ext>
            </a:extLst>
          </p:cNvPr>
          <p:cNvSpPr>
            <a:spLocks noGrp="1" noChangeArrowheads="1"/>
          </p:cNvSpPr>
          <p:nvPr>
            <p:ph type="title"/>
          </p:nvPr>
        </p:nvSpPr>
        <p:spPr>
          <a:xfrm>
            <a:off x="457200" y="115888"/>
            <a:ext cx="7427913" cy="1143000"/>
          </a:xfrm>
        </p:spPr>
        <p:txBody>
          <a:bodyPr/>
          <a:lstStyle/>
          <a:p>
            <a:pPr eaLnBrk="1" hangingPunct="1"/>
            <a:r>
              <a:rPr lang="en-GB" altLang="en-US"/>
              <a:t>EU population in the world</a:t>
            </a:r>
            <a:endParaRPr lang="en-US" altLang="en-US"/>
          </a:p>
        </p:txBody>
      </p:sp>
      <p:sp>
        <p:nvSpPr>
          <p:cNvPr id="6147" name="Rectangle 5">
            <a:extLst>
              <a:ext uri="{FF2B5EF4-FFF2-40B4-BE49-F238E27FC236}">
                <a16:creationId xmlns:a16="http://schemas.microsoft.com/office/drawing/2014/main" id="{2308A3D8-3DC5-29C2-864A-B83618606E34}"/>
              </a:ext>
            </a:extLst>
          </p:cNvPr>
          <p:cNvSpPr>
            <a:spLocks noChangeArrowheads="1"/>
          </p:cNvSpPr>
          <p:nvPr/>
        </p:nvSpPr>
        <p:spPr bwMode="auto">
          <a:xfrm>
            <a:off x="3886200" y="1447800"/>
            <a:ext cx="2336800" cy="263525"/>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algn="ctr" eaLnBrk="1" hangingPunct="1"/>
            <a:r>
              <a:rPr lang="en-US" altLang="en-US" sz="1000" b="1">
                <a:solidFill>
                  <a:schemeClr val="accent2"/>
                </a:solidFill>
                <a:latin typeface="Verdana" panose="020B0604030504040204" pitchFamily="34" charset="0"/>
              </a:rPr>
              <a:t>Population in millions, 2007</a:t>
            </a:r>
            <a:endParaRPr lang="en-US" altLang="en-US" sz="1500" b="1">
              <a:solidFill>
                <a:srgbClr val="003366"/>
              </a:solidFill>
              <a:latin typeface="Verdana" panose="020B0604030504040204" pitchFamily="34" charset="0"/>
            </a:endParaRPr>
          </a:p>
        </p:txBody>
      </p:sp>
      <p:pic>
        <p:nvPicPr>
          <p:cNvPr id="6148" name="Picture 15">
            <a:extLst>
              <a:ext uri="{FF2B5EF4-FFF2-40B4-BE49-F238E27FC236}">
                <a16:creationId xmlns:a16="http://schemas.microsoft.com/office/drawing/2014/main" id="{D2AAB07B-C5B6-F135-AC2D-6442F4284306}"/>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00313" y="1785938"/>
            <a:ext cx="5133975" cy="442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9" name="TextBox 16">
            <a:extLst>
              <a:ext uri="{FF2B5EF4-FFF2-40B4-BE49-F238E27FC236}">
                <a16:creationId xmlns:a16="http://schemas.microsoft.com/office/drawing/2014/main" id="{424AC77A-8701-FA49-EF1D-033A9EB283EC}"/>
              </a:ext>
            </a:extLst>
          </p:cNvPr>
          <p:cNvSpPr txBox="1">
            <a:spLocks noChangeArrowheads="1"/>
          </p:cNvSpPr>
          <p:nvPr/>
        </p:nvSpPr>
        <p:spPr bwMode="auto">
          <a:xfrm>
            <a:off x="3205163" y="4786313"/>
            <a:ext cx="4397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algn="ctr" eaLnBrk="1" hangingPunct="1"/>
            <a:r>
              <a:rPr lang="fr-BE" altLang="en-US" sz="1200" b="1">
                <a:solidFill>
                  <a:srgbClr val="3154A3"/>
                </a:solidFill>
              </a:rPr>
              <a:t>497</a:t>
            </a:r>
            <a:endParaRPr lang="en-US" altLang="en-US" sz="1200" b="1">
              <a:solidFill>
                <a:srgbClr val="3154A3"/>
              </a:solidFill>
            </a:endParaRPr>
          </a:p>
        </p:txBody>
      </p:sp>
      <p:sp>
        <p:nvSpPr>
          <p:cNvPr id="6150" name="TextBox 17">
            <a:extLst>
              <a:ext uri="{FF2B5EF4-FFF2-40B4-BE49-F238E27FC236}">
                <a16:creationId xmlns:a16="http://schemas.microsoft.com/office/drawing/2014/main" id="{2CAABCAB-86B0-8CF8-ACAA-A238E7BFE8AB}"/>
              </a:ext>
            </a:extLst>
          </p:cNvPr>
          <p:cNvSpPr txBox="1">
            <a:spLocks noChangeArrowheads="1"/>
          </p:cNvSpPr>
          <p:nvPr/>
        </p:nvSpPr>
        <p:spPr bwMode="auto">
          <a:xfrm>
            <a:off x="3987800" y="2849563"/>
            <a:ext cx="5238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algn="l" eaLnBrk="1" hangingPunct="1"/>
            <a:r>
              <a:rPr lang="fr-BE" altLang="en-US" sz="1200" b="1">
                <a:solidFill>
                  <a:srgbClr val="3154A3"/>
                </a:solidFill>
              </a:rPr>
              <a:t>1322</a:t>
            </a:r>
            <a:endParaRPr lang="en-US" altLang="en-US" sz="1200" b="1">
              <a:solidFill>
                <a:srgbClr val="3154A3"/>
              </a:solidFill>
            </a:endParaRPr>
          </a:p>
        </p:txBody>
      </p:sp>
      <p:sp>
        <p:nvSpPr>
          <p:cNvPr id="6151" name="TextBox 18">
            <a:extLst>
              <a:ext uri="{FF2B5EF4-FFF2-40B4-BE49-F238E27FC236}">
                <a16:creationId xmlns:a16="http://schemas.microsoft.com/office/drawing/2014/main" id="{11D6D39C-9F95-98D0-ACD6-6582DEB450EF}"/>
              </a:ext>
            </a:extLst>
          </p:cNvPr>
          <p:cNvSpPr txBox="1">
            <a:spLocks noChangeArrowheads="1"/>
          </p:cNvSpPr>
          <p:nvPr/>
        </p:nvSpPr>
        <p:spPr bwMode="auto">
          <a:xfrm>
            <a:off x="4838700" y="5607050"/>
            <a:ext cx="4397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algn="l" eaLnBrk="1" hangingPunct="1"/>
            <a:r>
              <a:rPr lang="fr-BE" altLang="en-US" sz="1200" b="1">
                <a:solidFill>
                  <a:srgbClr val="3154A3"/>
                </a:solidFill>
              </a:rPr>
              <a:t>128</a:t>
            </a:r>
            <a:endParaRPr lang="en-US" altLang="en-US" sz="1200" b="1">
              <a:solidFill>
                <a:srgbClr val="3154A3"/>
              </a:solidFill>
            </a:endParaRPr>
          </a:p>
        </p:txBody>
      </p:sp>
      <p:sp>
        <p:nvSpPr>
          <p:cNvPr id="6152" name="TextBox 19">
            <a:extLst>
              <a:ext uri="{FF2B5EF4-FFF2-40B4-BE49-F238E27FC236}">
                <a16:creationId xmlns:a16="http://schemas.microsoft.com/office/drawing/2014/main" id="{CBF059F3-1A9F-645B-6721-93C40012BBE2}"/>
              </a:ext>
            </a:extLst>
          </p:cNvPr>
          <p:cNvSpPr txBox="1">
            <a:spLocks noChangeArrowheads="1"/>
          </p:cNvSpPr>
          <p:nvPr/>
        </p:nvSpPr>
        <p:spPr bwMode="auto">
          <a:xfrm>
            <a:off x="5659438" y="5581650"/>
            <a:ext cx="4397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algn="l" eaLnBrk="1" hangingPunct="1"/>
            <a:r>
              <a:rPr lang="fr-BE" altLang="en-US" sz="1200" b="1">
                <a:solidFill>
                  <a:srgbClr val="3154A3"/>
                </a:solidFill>
              </a:rPr>
              <a:t>142</a:t>
            </a:r>
            <a:endParaRPr lang="en-US" altLang="en-US" sz="1200" b="1">
              <a:solidFill>
                <a:srgbClr val="3154A3"/>
              </a:solidFill>
            </a:endParaRPr>
          </a:p>
        </p:txBody>
      </p:sp>
      <p:sp>
        <p:nvSpPr>
          <p:cNvPr id="6153" name="TextBox 20">
            <a:extLst>
              <a:ext uri="{FF2B5EF4-FFF2-40B4-BE49-F238E27FC236}">
                <a16:creationId xmlns:a16="http://schemas.microsoft.com/office/drawing/2014/main" id="{A2C99D4B-CE92-C9F3-9510-A865426F4098}"/>
              </a:ext>
            </a:extLst>
          </p:cNvPr>
          <p:cNvSpPr txBox="1">
            <a:spLocks noChangeArrowheads="1"/>
          </p:cNvSpPr>
          <p:nvPr/>
        </p:nvSpPr>
        <p:spPr bwMode="auto">
          <a:xfrm>
            <a:off x="6480175" y="5224463"/>
            <a:ext cx="4397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algn="l" eaLnBrk="1" hangingPunct="1"/>
            <a:r>
              <a:rPr lang="fr-BE" altLang="en-US" sz="1200" b="1">
                <a:solidFill>
                  <a:srgbClr val="3154A3"/>
                </a:solidFill>
              </a:rPr>
              <a:t>301</a:t>
            </a:r>
            <a:endParaRPr lang="en-US" altLang="en-US" sz="1200" b="1">
              <a:solidFill>
                <a:srgbClr val="3154A3"/>
              </a:solidFill>
            </a:endParaRPr>
          </a:p>
        </p:txBody>
      </p:sp>
      <p:sp>
        <p:nvSpPr>
          <p:cNvPr id="6154" name="TextBox 21">
            <a:extLst>
              <a:ext uri="{FF2B5EF4-FFF2-40B4-BE49-F238E27FC236}">
                <a16:creationId xmlns:a16="http://schemas.microsoft.com/office/drawing/2014/main" id="{AB09E25B-2476-3865-42E9-29BC0FB66422}"/>
              </a:ext>
            </a:extLst>
          </p:cNvPr>
          <p:cNvSpPr txBox="1">
            <a:spLocks noChangeArrowheads="1"/>
          </p:cNvSpPr>
          <p:nvPr/>
        </p:nvSpPr>
        <p:spPr bwMode="auto">
          <a:xfrm>
            <a:off x="3228975" y="6205538"/>
            <a:ext cx="39846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algn="ctr" eaLnBrk="1" hangingPunct="1"/>
            <a:r>
              <a:rPr lang="fr-BE" altLang="en-US" sz="1200" b="1">
                <a:solidFill>
                  <a:srgbClr val="3154A3"/>
                </a:solidFill>
              </a:rPr>
              <a:t>EU</a:t>
            </a:r>
            <a:endParaRPr lang="en-US" altLang="en-US" sz="1200" b="1">
              <a:solidFill>
                <a:srgbClr val="3154A3"/>
              </a:solidFill>
            </a:endParaRPr>
          </a:p>
        </p:txBody>
      </p:sp>
      <p:sp>
        <p:nvSpPr>
          <p:cNvPr id="6155" name="TextBox 22">
            <a:extLst>
              <a:ext uri="{FF2B5EF4-FFF2-40B4-BE49-F238E27FC236}">
                <a16:creationId xmlns:a16="http://schemas.microsoft.com/office/drawing/2014/main" id="{C7CA472B-ABE7-9819-BCAB-4EF7E28343CA}"/>
              </a:ext>
            </a:extLst>
          </p:cNvPr>
          <p:cNvSpPr txBox="1">
            <a:spLocks noChangeArrowheads="1"/>
          </p:cNvSpPr>
          <p:nvPr/>
        </p:nvSpPr>
        <p:spPr bwMode="auto">
          <a:xfrm>
            <a:off x="3932238" y="6205538"/>
            <a:ext cx="6127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algn="ctr" eaLnBrk="1" hangingPunct="1"/>
            <a:r>
              <a:rPr lang="fr-BE" altLang="en-US" sz="1200" b="1">
                <a:solidFill>
                  <a:srgbClr val="3154A3"/>
                </a:solidFill>
              </a:rPr>
              <a:t>China</a:t>
            </a:r>
            <a:endParaRPr lang="en-US" altLang="en-US" sz="1200" b="1">
              <a:solidFill>
                <a:srgbClr val="3154A3"/>
              </a:solidFill>
            </a:endParaRPr>
          </a:p>
        </p:txBody>
      </p:sp>
      <p:sp>
        <p:nvSpPr>
          <p:cNvPr id="6156" name="TextBox 23">
            <a:extLst>
              <a:ext uri="{FF2B5EF4-FFF2-40B4-BE49-F238E27FC236}">
                <a16:creationId xmlns:a16="http://schemas.microsoft.com/office/drawing/2014/main" id="{5EF0FAB8-142B-5363-ACA0-381506E8815C}"/>
              </a:ext>
            </a:extLst>
          </p:cNvPr>
          <p:cNvSpPr txBox="1">
            <a:spLocks noChangeArrowheads="1"/>
          </p:cNvSpPr>
          <p:nvPr/>
        </p:nvSpPr>
        <p:spPr bwMode="auto">
          <a:xfrm>
            <a:off x="4749800" y="6205538"/>
            <a:ext cx="6286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algn="ctr" eaLnBrk="1" hangingPunct="1"/>
            <a:r>
              <a:rPr lang="fr-BE" altLang="en-US" sz="1200" b="1">
                <a:solidFill>
                  <a:srgbClr val="3154A3"/>
                </a:solidFill>
              </a:rPr>
              <a:t>Japan</a:t>
            </a:r>
            <a:endParaRPr lang="en-US" altLang="en-US" sz="1200" b="1">
              <a:solidFill>
                <a:srgbClr val="3154A3"/>
              </a:solidFill>
            </a:endParaRPr>
          </a:p>
        </p:txBody>
      </p:sp>
      <p:sp>
        <p:nvSpPr>
          <p:cNvPr id="6157" name="TextBox 24">
            <a:extLst>
              <a:ext uri="{FF2B5EF4-FFF2-40B4-BE49-F238E27FC236}">
                <a16:creationId xmlns:a16="http://schemas.microsoft.com/office/drawing/2014/main" id="{FA3816CF-5A9A-9C40-6FB5-B254EBD3314D}"/>
              </a:ext>
            </a:extLst>
          </p:cNvPr>
          <p:cNvSpPr txBox="1">
            <a:spLocks noChangeArrowheads="1"/>
          </p:cNvSpPr>
          <p:nvPr/>
        </p:nvSpPr>
        <p:spPr bwMode="auto">
          <a:xfrm>
            <a:off x="5527675" y="6205538"/>
            <a:ext cx="6873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algn="ctr" eaLnBrk="1" hangingPunct="1"/>
            <a:r>
              <a:rPr lang="fr-BE" altLang="en-US" sz="1200" b="1">
                <a:solidFill>
                  <a:srgbClr val="3154A3"/>
                </a:solidFill>
              </a:rPr>
              <a:t>Russia</a:t>
            </a:r>
            <a:endParaRPr lang="en-US" altLang="en-US" sz="1200" b="1">
              <a:solidFill>
                <a:srgbClr val="3154A3"/>
              </a:solidFill>
            </a:endParaRPr>
          </a:p>
        </p:txBody>
      </p:sp>
      <p:sp>
        <p:nvSpPr>
          <p:cNvPr id="6158" name="TextBox 25">
            <a:extLst>
              <a:ext uri="{FF2B5EF4-FFF2-40B4-BE49-F238E27FC236}">
                <a16:creationId xmlns:a16="http://schemas.microsoft.com/office/drawing/2014/main" id="{8DB59B26-D17B-B125-E2C4-98DD203CA7FD}"/>
              </a:ext>
            </a:extLst>
          </p:cNvPr>
          <p:cNvSpPr txBox="1">
            <a:spLocks noChangeArrowheads="1"/>
          </p:cNvSpPr>
          <p:nvPr/>
        </p:nvSpPr>
        <p:spPr bwMode="auto">
          <a:xfrm>
            <a:off x="6146800" y="6205538"/>
            <a:ext cx="11668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algn="ctr" eaLnBrk="1" hangingPunct="1"/>
            <a:r>
              <a:rPr lang="fr-BE" altLang="en-US" sz="1200" b="1">
                <a:solidFill>
                  <a:srgbClr val="3154A3"/>
                </a:solidFill>
              </a:rPr>
              <a:t>United States</a:t>
            </a:r>
            <a:endParaRPr lang="en-US" altLang="en-US" sz="1200" b="1">
              <a:solidFill>
                <a:srgbClr val="3154A3"/>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444BD31D-93A4-8D31-1FE8-278E3117375A}"/>
              </a:ext>
            </a:extLst>
          </p:cNvPr>
          <p:cNvSpPr>
            <a:spLocks noGrp="1" noChangeArrowheads="1"/>
          </p:cNvSpPr>
          <p:nvPr>
            <p:ph type="title"/>
          </p:nvPr>
        </p:nvSpPr>
        <p:spPr/>
        <p:txBody>
          <a:bodyPr/>
          <a:lstStyle/>
          <a:p>
            <a:pPr eaLnBrk="1" hangingPunct="1"/>
            <a:r>
              <a:rPr lang="en-GB" altLang="en-US"/>
              <a:t>23 official languages</a:t>
            </a:r>
            <a:endParaRPr lang="en-US" altLang="en-US"/>
          </a:p>
        </p:txBody>
      </p:sp>
      <p:pic>
        <p:nvPicPr>
          <p:cNvPr id="7171" name="Picture 35" descr="23 official languages_3">
            <a:extLst>
              <a:ext uri="{FF2B5EF4-FFF2-40B4-BE49-F238E27FC236}">
                <a16:creationId xmlns:a16="http://schemas.microsoft.com/office/drawing/2014/main" id="{65E51260-3C86-6B28-D55B-C069B13271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1676400"/>
            <a:ext cx="6275388" cy="470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194" name="Picture 21" descr="pilliars_3">
            <a:extLst>
              <a:ext uri="{FF2B5EF4-FFF2-40B4-BE49-F238E27FC236}">
                <a16:creationId xmlns:a16="http://schemas.microsoft.com/office/drawing/2014/main" id="{2EC80CFC-6005-E9D9-8D90-FCF8D533C4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1638300"/>
            <a:ext cx="5484813" cy="430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Rectangle 2">
            <a:extLst>
              <a:ext uri="{FF2B5EF4-FFF2-40B4-BE49-F238E27FC236}">
                <a16:creationId xmlns:a16="http://schemas.microsoft.com/office/drawing/2014/main" id="{F60D58E9-F8E1-D08C-0334-4D7B30DF71E1}"/>
              </a:ext>
            </a:extLst>
          </p:cNvPr>
          <p:cNvSpPr>
            <a:spLocks noGrp="1" noChangeArrowheads="1"/>
          </p:cNvSpPr>
          <p:nvPr>
            <p:ph type="title"/>
          </p:nvPr>
        </p:nvSpPr>
        <p:spPr/>
        <p:txBody>
          <a:bodyPr/>
          <a:lstStyle/>
          <a:p>
            <a:pPr eaLnBrk="1" hangingPunct="1"/>
            <a:r>
              <a:rPr lang="en-GB" altLang="en-US"/>
              <a:t>Three pillars</a:t>
            </a:r>
            <a:endParaRPr lang="en-US" altLang="en-US"/>
          </a:p>
        </p:txBody>
      </p:sp>
      <p:sp>
        <p:nvSpPr>
          <p:cNvPr id="8196" name="Text Box 8">
            <a:extLst>
              <a:ext uri="{FF2B5EF4-FFF2-40B4-BE49-F238E27FC236}">
                <a16:creationId xmlns:a16="http://schemas.microsoft.com/office/drawing/2014/main" id="{977AA628-E1CD-B2E1-BCE3-FE4BEF77CA78}"/>
              </a:ext>
            </a:extLst>
          </p:cNvPr>
          <p:cNvSpPr txBox="1">
            <a:spLocks noChangeArrowheads="1"/>
          </p:cNvSpPr>
          <p:nvPr/>
        </p:nvSpPr>
        <p:spPr bwMode="auto">
          <a:xfrm>
            <a:off x="3465513" y="2209800"/>
            <a:ext cx="25146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algn="ctr" eaLnBrk="1" hangingPunct="1">
              <a:spcBef>
                <a:spcPct val="50000"/>
              </a:spcBef>
            </a:pPr>
            <a:r>
              <a:rPr lang="en-US" altLang="en-US" b="1">
                <a:solidFill>
                  <a:schemeClr val="accent2"/>
                </a:solidFill>
                <a:latin typeface="Verdana" panose="020B0604030504040204" pitchFamily="34" charset="0"/>
              </a:rPr>
              <a:t>The European Union</a:t>
            </a:r>
          </a:p>
        </p:txBody>
      </p:sp>
      <p:sp>
        <p:nvSpPr>
          <p:cNvPr id="8197" name="Text Box 9">
            <a:extLst>
              <a:ext uri="{FF2B5EF4-FFF2-40B4-BE49-F238E27FC236}">
                <a16:creationId xmlns:a16="http://schemas.microsoft.com/office/drawing/2014/main" id="{CC43586A-4BCA-80F1-00C9-D5DE2D1FF586}"/>
              </a:ext>
            </a:extLst>
          </p:cNvPr>
          <p:cNvSpPr txBox="1">
            <a:spLocks noChangeArrowheads="1"/>
          </p:cNvSpPr>
          <p:nvPr/>
        </p:nvSpPr>
        <p:spPr bwMode="auto">
          <a:xfrm>
            <a:off x="3733800" y="5410200"/>
            <a:ext cx="17272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algn="ctr" eaLnBrk="1" hangingPunct="1">
              <a:spcBef>
                <a:spcPct val="50000"/>
              </a:spcBef>
            </a:pPr>
            <a:r>
              <a:rPr lang="en-US" altLang="en-US" b="1">
                <a:solidFill>
                  <a:schemeClr val="accent2"/>
                </a:solidFill>
                <a:latin typeface="Verdana" panose="020B0604030504040204" pitchFamily="34" charset="0"/>
              </a:rPr>
              <a:t>The Treaties</a:t>
            </a:r>
          </a:p>
        </p:txBody>
      </p:sp>
      <p:sp>
        <p:nvSpPr>
          <p:cNvPr id="8198" name="Text Box 10">
            <a:extLst>
              <a:ext uri="{FF2B5EF4-FFF2-40B4-BE49-F238E27FC236}">
                <a16:creationId xmlns:a16="http://schemas.microsoft.com/office/drawing/2014/main" id="{1B2BC6CD-7C4B-E33D-0CB2-EA555A5CB12F}"/>
              </a:ext>
            </a:extLst>
          </p:cNvPr>
          <p:cNvSpPr txBox="1">
            <a:spLocks noChangeArrowheads="1"/>
          </p:cNvSpPr>
          <p:nvPr/>
        </p:nvSpPr>
        <p:spPr bwMode="auto">
          <a:xfrm>
            <a:off x="2514600" y="3373438"/>
            <a:ext cx="129540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algn="ctr" eaLnBrk="1" hangingPunct="1">
              <a:spcBef>
                <a:spcPct val="50000"/>
              </a:spcBef>
            </a:pPr>
            <a:r>
              <a:rPr lang="en-US" altLang="en-US" sz="1300" b="1">
                <a:solidFill>
                  <a:schemeClr val="accent2"/>
                </a:solidFill>
                <a:latin typeface="Verdana" panose="020B0604030504040204" pitchFamily="34" charset="0"/>
              </a:rPr>
              <a:t>European Community domain (most of common policies)</a:t>
            </a:r>
          </a:p>
        </p:txBody>
      </p:sp>
      <p:sp>
        <p:nvSpPr>
          <p:cNvPr id="8199" name="Text Box 11">
            <a:extLst>
              <a:ext uri="{FF2B5EF4-FFF2-40B4-BE49-F238E27FC236}">
                <a16:creationId xmlns:a16="http://schemas.microsoft.com/office/drawing/2014/main" id="{CFAF8871-EF01-E24B-F130-1BC1E03BD75F}"/>
              </a:ext>
            </a:extLst>
          </p:cNvPr>
          <p:cNvSpPr txBox="1">
            <a:spLocks noChangeArrowheads="1"/>
          </p:cNvSpPr>
          <p:nvPr/>
        </p:nvSpPr>
        <p:spPr bwMode="auto">
          <a:xfrm>
            <a:off x="4038600" y="3360738"/>
            <a:ext cx="1371600"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algn="ctr" eaLnBrk="1" hangingPunct="1">
              <a:spcBef>
                <a:spcPct val="50000"/>
              </a:spcBef>
            </a:pPr>
            <a:r>
              <a:rPr lang="en-US" altLang="en-US" sz="1300" b="1">
                <a:solidFill>
                  <a:schemeClr val="accent2"/>
                </a:solidFill>
                <a:latin typeface="Verdana" panose="020B0604030504040204" pitchFamily="34" charset="0"/>
              </a:rPr>
              <a:t>Common foreign and security policy</a:t>
            </a:r>
          </a:p>
        </p:txBody>
      </p:sp>
      <p:sp>
        <p:nvSpPr>
          <p:cNvPr id="8200" name="Text Box 12">
            <a:extLst>
              <a:ext uri="{FF2B5EF4-FFF2-40B4-BE49-F238E27FC236}">
                <a16:creationId xmlns:a16="http://schemas.microsoft.com/office/drawing/2014/main" id="{7D6CAE44-2A82-1DBE-3AD5-54CC32EBC732}"/>
              </a:ext>
            </a:extLst>
          </p:cNvPr>
          <p:cNvSpPr txBox="1">
            <a:spLocks noChangeArrowheads="1"/>
          </p:cNvSpPr>
          <p:nvPr/>
        </p:nvSpPr>
        <p:spPr bwMode="auto">
          <a:xfrm>
            <a:off x="5638800" y="3352800"/>
            <a:ext cx="1295400" cy="1119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algn="ctr" eaLnBrk="1" hangingPunct="1">
              <a:spcBef>
                <a:spcPct val="50000"/>
              </a:spcBef>
            </a:pPr>
            <a:r>
              <a:rPr lang="en-US" altLang="en-US" sz="1300" b="1">
                <a:solidFill>
                  <a:schemeClr val="accent2"/>
                </a:solidFill>
                <a:latin typeface="Verdana" panose="020B0604030504040204" pitchFamily="34" charset="0"/>
              </a:rPr>
              <a:t>Police and judicial cooperation in criminal matters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16" descr="background1-promoting">
            <a:extLst>
              <a:ext uri="{FF2B5EF4-FFF2-40B4-BE49-F238E27FC236}">
                <a16:creationId xmlns:a16="http://schemas.microsoft.com/office/drawing/2014/main" id="{ABE8F54C-FF76-5BC7-8341-7D1DF8D96C2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1828800"/>
            <a:ext cx="5334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6" name="Rectangle 5">
            <a:extLst>
              <a:ext uri="{FF2B5EF4-FFF2-40B4-BE49-F238E27FC236}">
                <a16:creationId xmlns:a16="http://schemas.microsoft.com/office/drawing/2014/main" id="{90178F22-0378-610C-B13C-5B48101A49DE}"/>
              </a:ext>
            </a:extLst>
          </p:cNvPr>
          <p:cNvSpPr>
            <a:spLocks noChangeArrowheads="1"/>
          </p:cNvSpPr>
          <p:nvPr/>
        </p:nvSpPr>
        <p:spPr bwMode="auto">
          <a:xfrm>
            <a:off x="2062163" y="2152650"/>
            <a:ext cx="4857750" cy="3816350"/>
          </a:xfrm>
          <a:prstGeom prst="rect">
            <a:avLst/>
          </a:prstGeom>
          <a:noFill/>
          <a:ln w="9525">
            <a:noFill/>
            <a:miter lim="800000"/>
            <a:headEnd/>
            <a:tailEnd/>
          </a:ln>
        </p:spPr>
        <p:txBody>
          <a:bodyPr/>
          <a:lstStyle/>
          <a:p>
            <a:pPr algn="l">
              <a:defRPr/>
            </a:pPr>
            <a:r>
              <a:rPr lang="en-US" sz="1800" b="1">
                <a:solidFill>
                  <a:schemeClr val="bg1"/>
                </a:solidFill>
                <a:latin typeface="Verdana" pitchFamily="34" charset="0"/>
              </a:rPr>
              <a:t>27 independent judges,</a:t>
            </a:r>
            <a:br>
              <a:rPr lang="en-US" sz="1800" b="1">
                <a:solidFill>
                  <a:schemeClr val="bg1"/>
                </a:solidFill>
                <a:latin typeface="Verdana" pitchFamily="34" charset="0"/>
              </a:rPr>
            </a:br>
            <a:r>
              <a:rPr lang="en-US" sz="1800" b="1">
                <a:solidFill>
                  <a:schemeClr val="bg1"/>
                </a:solidFill>
                <a:latin typeface="Verdana" pitchFamily="34" charset="0"/>
              </a:rPr>
              <a:t> one from each EU country</a:t>
            </a:r>
            <a:br>
              <a:rPr lang="en-US" sz="1800" b="1">
                <a:solidFill>
                  <a:schemeClr val="bg1"/>
                </a:solidFill>
                <a:latin typeface="Verdana" pitchFamily="34" charset="0"/>
              </a:rPr>
            </a:br>
            <a:br>
              <a:rPr lang="en-US" sz="1800" b="1">
                <a:solidFill>
                  <a:schemeClr val="bg1"/>
                </a:solidFill>
                <a:latin typeface="Verdana" pitchFamily="34" charset="0"/>
              </a:rPr>
            </a:br>
            <a:r>
              <a:rPr lang="en-US" sz="1400" b="1">
                <a:solidFill>
                  <a:schemeClr val="accent3"/>
                </a:solidFill>
                <a:latin typeface="Webdings" pitchFamily="18" charset="2"/>
              </a:rPr>
              <a:t>4</a:t>
            </a:r>
            <a:r>
              <a:rPr lang="en-US" sz="1500" b="1">
                <a:solidFill>
                  <a:schemeClr val="bg1"/>
                </a:solidFill>
                <a:latin typeface="Verdana" pitchFamily="34" charset="0"/>
              </a:rPr>
              <a:t>Rules on how to interpret EU law</a:t>
            </a:r>
            <a:br>
              <a:rPr lang="en-US" sz="1500" b="1">
                <a:solidFill>
                  <a:schemeClr val="bg1"/>
                </a:solidFill>
                <a:latin typeface="Verdana" pitchFamily="34" charset="0"/>
              </a:rPr>
            </a:br>
            <a:r>
              <a:rPr lang="en-US" sz="1400" b="1">
                <a:solidFill>
                  <a:schemeClr val="accent3"/>
                </a:solidFill>
                <a:latin typeface="Webdings" pitchFamily="18" charset="2"/>
              </a:rPr>
              <a:t>4</a:t>
            </a:r>
            <a:r>
              <a:rPr lang="en-US" sz="1500" b="1">
                <a:solidFill>
                  <a:schemeClr val="bg1"/>
                </a:solidFill>
                <a:latin typeface="Verdana" pitchFamily="34" charset="0"/>
              </a:rPr>
              <a:t>Ensures EU laws are used in the same way in all EU countries </a:t>
            </a:r>
            <a:endParaRPr lang="en-US" sz="1500" b="1" i="1">
              <a:solidFill>
                <a:srgbClr val="507DB8"/>
              </a:solidFill>
              <a:latin typeface="Verdana" pitchFamily="34" charset="0"/>
            </a:endParaRPr>
          </a:p>
        </p:txBody>
      </p:sp>
      <p:pic>
        <p:nvPicPr>
          <p:cNvPr id="9221" name="Picture 9" descr="http://images.reporters.be/volumes/stock3_zoom/psoj00301.bro">
            <a:extLst>
              <a:ext uri="{FF2B5EF4-FFF2-40B4-BE49-F238E27FC236}">
                <a16:creationId xmlns:a16="http://schemas.microsoft.com/office/drawing/2014/main" id="{826C69AF-C5EB-B074-C81F-A327898BA1E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8772" b="17545"/>
          <a:stretch>
            <a:fillRect/>
          </a:stretch>
        </p:blipFill>
        <p:spPr bwMode="auto">
          <a:xfrm>
            <a:off x="1974850" y="3857625"/>
            <a:ext cx="5029200" cy="2535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605E152C-85C8-2BCE-51AE-2599FBB912DE}"/>
              </a:ext>
            </a:extLst>
          </p:cNvPr>
          <p:cNvSpPr>
            <a:spLocks noGrp="1"/>
          </p:cNvSpPr>
          <p:nvPr>
            <p:ph type="ctrTitle"/>
          </p:nvPr>
        </p:nvSpPr>
        <p:spPr>
          <a:xfrm>
            <a:off x="467544" y="-92250"/>
            <a:ext cx="7772400" cy="1470025"/>
          </a:xfrm>
        </p:spPr>
        <p:txBody>
          <a:bodyPr/>
          <a:lstStyle/>
          <a:p>
            <a:pPr rtl="0" eaLnBrk="1" fontAlgn="base" hangingPunct="1"/>
            <a:r>
              <a:rPr lang="en-GB" sz="2000" b="1" kern="1200" dirty="0">
                <a:solidFill>
                  <a:srgbClr val="FFFFFF"/>
                </a:solidFill>
                <a:effectLst/>
                <a:latin typeface="Verdana" panose="020B0604030504040204" pitchFamily="34" charset="0"/>
                <a:ea typeface="+mn-ea"/>
                <a:cs typeface="+mn-cs"/>
              </a:rPr>
              <a:t>The Court of Justice – upholding the law</a:t>
            </a:r>
            <a:endParaRPr lang="en-US" dirty="0">
              <a:effectLst/>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F6EA691-70B7-731F-3903-FE6E74502CBA}"/>
              </a:ext>
            </a:extLst>
          </p:cNvPr>
          <p:cNvSpPr>
            <a:spLocks noGrp="1" noChangeArrowheads="1"/>
          </p:cNvSpPr>
          <p:nvPr>
            <p:ph type="title"/>
          </p:nvPr>
        </p:nvSpPr>
        <p:spPr/>
        <p:txBody>
          <a:bodyPr/>
          <a:lstStyle/>
          <a:p>
            <a:pPr eaLnBrk="1" hangingPunct="1"/>
            <a:r>
              <a:rPr lang="en-GB" altLang="en-US" dirty="0"/>
              <a:t>The euro – a single currency for Europeans </a:t>
            </a:r>
            <a:endParaRPr lang="en-US" altLang="en-US" dirty="0"/>
          </a:p>
        </p:txBody>
      </p:sp>
      <p:sp>
        <p:nvSpPr>
          <p:cNvPr id="10243" name="Rectangle 4">
            <a:extLst>
              <a:ext uri="{FF2B5EF4-FFF2-40B4-BE49-F238E27FC236}">
                <a16:creationId xmlns:a16="http://schemas.microsoft.com/office/drawing/2014/main" id="{04C56E97-40E9-419A-2B4E-B9F5694D23DC}"/>
              </a:ext>
            </a:extLst>
          </p:cNvPr>
          <p:cNvSpPr>
            <a:spLocks noChangeArrowheads="1"/>
          </p:cNvSpPr>
          <p:nvPr/>
        </p:nvSpPr>
        <p:spPr bwMode="auto">
          <a:xfrm>
            <a:off x="1066800" y="5638800"/>
            <a:ext cx="6681788"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algn="l" eaLnBrk="1" hangingPunct="1"/>
            <a:r>
              <a:rPr lang="en-US" altLang="en-US" sz="1200" b="1">
                <a:solidFill>
                  <a:schemeClr val="accent2"/>
                </a:solidFill>
                <a:latin typeface="Verdana" panose="020B0604030504040204" pitchFamily="34" charset="0"/>
              </a:rPr>
              <a:t>EU countries using the euro</a:t>
            </a:r>
            <a:br>
              <a:rPr lang="en-US" altLang="en-US" sz="1200" b="1">
                <a:solidFill>
                  <a:schemeClr val="accent2"/>
                </a:solidFill>
                <a:latin typeface="Verdana" panose="020B0604030504040204" pitchFamily="34" charset="0"/>
              </a:rPr>
            </a:br>
            <a:r>
              <a:rPr lang="en-US" altLang="en-US" sz="1200" b="1">
                <a:solidFill>
                  <a:schemeClr val="accent2"/>
                </a:solidFill>
                <a:latin typeface="Verdana" panose="020B0604030504040204" pitchFamily="34" charset="0"/>
              </a:rPr>
              <a:t>EU countries not using the euro</a:t>
            </a:r>
            <a:endParaRPr lang="en-US" altLang="en-US" sz="1200" b="1" i="1">
              <a:solidFill>
                <a:srgbClr val="003366"/>
              </a:solidFill>
              <a:latin typeface="Verdana" panose="020B0604030504040204" pitchFamily="34" charset="0"/>
            </a:endParaRPr>
          </a:p>
        </p:txBody>
      </p:sp>
      <p:pic>
        <p:nvPicPr>
          <p:cNvPr id="10244" name="Picture 6" descr="coin">
            <a:extLst>
              <a:ext uri="{FF2B5EF4-FFF2-40B4-BE49-F238E27FC236}">
                <a16:creationId xmlns:a16="http://schemas.microsoft.com/office/drawing/2014/main" id="{F414A3B2-D9A8-4CCF-255C-18835A3C96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1557338"/>
            <a:ext cx="2024063" cy="1519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5" name="Text Box 7">
            <a:extLst>
              <a:ext uri="{FF2B5EF4-FFF2-40B4-BE49-F238E27FC236}">
                <a16:creationId xmlns:a16="http://schemas.microsoft.com/office/drawing/2014/main" id="{E78692B0-AB1F-EC36-98E7-41B601B426B8}"/>
              </a:ext>
            </a:extLst>
          </p:cNvPr>
          <p:cNvSpPr txBox="1">
            <a:spLocks noChangeArrowheads="1"/>
          </p:cNvSpPr>
          <p:nvPr/>
        </p:nvSpPr>
        <p:spPr bwMode="auto">
          <a:xfrm>
            <a:off x="4953000" y="3933825"/>
            <a:ext cx="40386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algn="l" eaLnBrk="1" hangingPunct="1"/>
            <a:r>
              <a:rPr lang="en-GB" altLang="en-US" sz="1200" b="1">
                <a:solidFill>
                  <a:schemeClr val="accent2"/>
                </a:solidFill>
                <a:latin typeface="Verdana" panose="020B0604030504040204" pitchFamily="34" charset="0"/>
              </a:rPr>
              <a:t>Can be used everywhere in the euro area</a:t>
            </a:r>
            <a:endParaRPr lang="en-GB" altLang="en-US" sz="1200" b="1">
              <a:solidFill>
                <a:srgbClr val="000066"/>
              </a:solidFill>
              <a:latin typeface="Verdana" panose="020B0604030504040204" pitchFamily="34" charset="0"/>
            </a:endParaRPr>
          </a:p>
          <a:p>
            <a:pPr algn="l" eaLnBrk="1" hangingPunct="1"/>
            <a:endParaRPr lang="en-GB" altLang="en-US" sz="1200" b="1">
              <a:solidFill>
                <a:srgbClr val="000066"/>
              </a:solidFill>
              <a:latin typeface="Verdana" panose="020B0604030504040204" pitchFamily="34" charset="0"/>
            </a:endParaRPr>
          </a:p>
          <a:p>
            <a:pPr algn="l" eaLnBrk="1" hangingPunct="1"/>
            <a:r>
              <a:rPr lang="en-GB" altLang="en-US" sz="1200" b="1">
                <a:solidFill>
                  <a:srgbClr val="0093D3"/>
                </a:solidFill>
                <a:latin typeface="Webdings" pitchFamily="2" charset="2"/>
              </a:rPr>
              <a:t>4</a:t>
            </a:r>
            <a:r>
              <a:rPr lang="en-GB" altLang="en-US" sz="1200" b="1">
                <a:solidFill>
                  <a:srgbClr val="0093D3"/>
                </a:solidFill>
                <a:latin typeface="Verdana" panose="020B0604030504040204" pitchFamily="34" charset="0"/>
              </a:rPr>
              <a:t>Coins:</a:t>
            </a:r>
            <a:r>
              <a:rPr lang="en-GB" altLang="en-US" sz="1200" b="1">
                <a:solidFill>
                  <a:srgbClr val="000066"/>
                </a:solidFill>
                <a:latin typeface="Verdana" panose="020B0604030504040204" pitchFamily="34" charset="0"/>
              </a:rPr>
              <a:t> </a:t>
            </a:r>
            <a:r>
              <a:rPr lang="en-GB" altLang="en-US" sz="1200" b="1">
                <a:solidFill>
                  <a:schemeClr val="accent2"/>
                </a:solidFill>
                <a:latin typeface="Verdana" panose="020B0604030504040204" pitchFamily="34" charset="0"/>
              </a:rPr>
              <a:t>one side with national symbols, </a:t>
            </a:r>
            <a:br>
              <a:rPr lang="en-GB" altLang="en-US" sz="1200" b="1">
                <a:solidFill>
                  <a:schemeClr val="accent2"/>
                </a:solidFill>
                <a:latin typeface="Verdana" panose="020B0604030504040204" pitchFamily="34" charset="0"/>
              </a:rPr>
            </a:br>
            <a:r>
              <a:rPr lang="en-GB" altLang="en-US" sz="1200" b="1">
                <a:solidFill>
                  <a:schemeClr val="accent2"/>
                </a:solidFill>
                <a:latin typeface="Verdana" panose="020B0604030504040204" pitchFamily="34" charset="0"/>
              </a:rPr>
              <a:t>   one side common</a:t>
            </a:r>
            <a:endParaRPr lang="en-GB" altLang="en-US" sz="1200" b="1">
              <a:solidFill>
                <a:srgbClr val="000066"/>
              </a:solidFill>
              <a:latin typeface="Verdana" panose="020B0604030504040204" pitchFamily="34" charset="0"/>
            </a:endParaRPr>
          </a:p>
          <a:p>
            <a:pPr algn="l" eaLnBrk="1" hangingPunct="1"/>
            <a:r>
              <a:rPr lang="en-GB" altLang="en-US" sz="1200" b="1">
                <a:solidFill>
                  <a:srgbClr val="000066"/>
                </a:solidFill>
                <a:latin typeface="Verdana" panose="020B0604030504040204" pitchFamily="34" charset="0"/>
              </a:rPr>
              <a:t> </a:t>
            </a:r>
          </a:p>
          <a:p>
            <a:pPr algn="l" eaLnBrk="1" hangingPunct="1"/>
            <a:r>
              <a:rPr lang="en-GB" altLang="en-US" sz="1200" b="1">
                <a:solidFill>
                  <a:srgbClr val="0093D3"/>
                </a:solidFill>
                <a:latin typeface="Webdings" pitchFamily="2" charset="2"/>
              </a:rPr>
              <a:t>4</a:t>
            </a:r>
            <a:r>
              <a:rPr lang="en-GB" altLang="en-US" sz="1200" b="1">
                <a:solidFill>
                  <a:srgbClr val="0093D3"/>
                </a:solidFill>
                <a:latin typeface="Verdana" panose="020B0604030504040204" pitchFamily="34" charset="0"/>
              </a:rPr>
              <a:t>Notes:</a:t>
            </a:r>
            <a:r>
              <a:rPr lang="en-GB" altLang="en-US" sz="1200" b="1">
                <a:solidFill>
                  <a:srgbClr val="000066"/>
                </a:solidFill>
                <a:latin typeface="Verdana" panose="020B0604030504040204" pitchFamily="34" charset="0"/>
              </a:rPr>
              <a:t> </a:t>
            </a:r>
            <a:r>
              <a:rPr lang="en-GB" altLang="en-US" sz="1200" b="1">
                <a:solidFill>
                  <a:schemeClr val="accent2"/>
                </a:solidFill>
                <a:latin typeface="Verdana" panose="020B0604030504040204" pitchFamily="34" charset="0"/>
              </a:rPr>
              <a:t>no national side</a:t>
            </a:r>
            <a:r>
              <a:rPr lang="en-US" altLang="en-US" sz="1200" b="1">
                <a:solidFill>
                  <a:srgbClr val="000066"/>
                </a:solidFill>
                <a:latin typeface="Verdana" panose="020B0604030504040204" pitchFamily="34" charset="0"/>
              </a:rPr>
              <a:t> </a:t>
            </a:r>
          </a:p>
        </p:txBody>
      </p:sp>
      <p:pic>
        <p:nvPicPr>
          <p:cNvPr id="10246" name="Picture 14" descr="bill1">
            <a:extLst>
              <a:ext uri="{FF2B5EF4-FFF2-40B4-BE49-F238E27FC236}">
                <a16:creationId xmlns:a16="http://schemas.microsoft.com/office/drawing/2014/main" id="{898F0737-412F-87AA-BC3C-FBDE36A6F48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86500" y="2008188"/>
            <a:ext cx="2160588" cy="162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7" name="Rectangle 22">
            <a:extLst>
              <a:ext uri="{FF2B5EF4-FFF2-40B4-BE49-F238E27FC236}">
                <a16:creationId xmlns:a16="http://schemas.microsoft.com/office/drawing/2014/main" id="{0944D6CA-0A94-0536-6FB5-66C960DCB36E}"/>
              </a:ext>
              <a:ext uri="{C183D7F6-B498-43B3-948B-1728B52AA6E4}">
                <adec:decorative xmlns:adec="http://schemas.microsoft.com/office/drawing/2017/decorative" val="1"/>
              </a:ext>
            </a:extLst>
          </p:cNvPr>
          <p:cNvSpPr>
            <a:spLocks noChangeArrowheads="1"/>
          </p:cNvSpPr>
          <p:nvPr/>
        </p:nvSpPr>
        <p:spPr bwMode="auto">
          <a:xfrm>
            <a:off x="914400" y="5867400"/>
            <a:ext cx="152400" cy="152400"/>
          </a:xfrm>
          <a:prstGeom prst="rect">
            <a:avLst/>
          </a:prstGeom>
          <a:solidFill>
            <a:srgbClr val="9EB75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endParaRPr lang="en-US" altLang="en-US"/>
          </a:p>
        </p:txBody>
      </p:sp>
      <p:sp>
        <p:nvSpPr>
          <p:cNvPr id="10248" name="Rectangle 23">
            <a:extLst>
              <a:ext uri="{FF2B5EF4-FFF2-40B4-BE49-F238E27FC236}">
                <a16:creationId xmlns:a16="http://schemas.microsoft.com/office/drawing/2014/main" id="{2A5A0970-0001-32A6-77E4-65F6FF1D0DE8}"/>
              </a:ext>
              <a:ext uri="{C183D7F6-B498-43B3-948B-1728B52AA6E4}">
                <adec:decorative xmlns:adec="http://schemas.microsoft.com/office/drawing/2017/decorative" val="1"/>
              </a:ext>
            </a:extLst>
          </p:cNvPr>
          <p:cNvSpPr>
            <a:spLocks noChangeArrowheads="1"/>
          </p:cNvSpPr>
          <p:nvPr/>
        </p:nvSpPr>
        <p:spPr bwMode="auto">
          <a:xfrm>
            <a:off x="914400" y="6056313"/>
            <a:ext cx="152400" cy="152400"/>
          </a:xfrm>
          <a:prstGeom prst="rect">
            <a:avLst/>
          </a:prstGeom>
          <a:solidFill>
            <a:srgbClr val="79BEE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endParaRPr lang="en-US" altLang="en-US"/>
          </a:p>
        </p:txBody>
      </p:sp>
      <p:pic>
        <p:nvPicPr>
          <p:cNvPr id="10249" name="Picture 11" descr="A map of europe with different colors.">
            <a:extLst>
              <a:ext uri="{FF2B5EF4-FFF2-40B4-BE49-F238E27FC236}">
                <a16:creationId xmlns:a16="http://schemas.microsoft.com/office/drawing/2014/main" id="{F84EECDE-12E5-DAA2-69A9-239FE3515F59}"/>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57250" y="1928813"/>
            <a:ext cx="3717925" cy="364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template1-PUB">
  <a:themeElements>
    <a:clrScheme name="template1-PUB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emplate1-PUB">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template1-PUB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emplate1-PUB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emplate1-PUB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emplate1-PUB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emplate1-PUB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emplate1-PUB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emplate1-PUB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emplate1-PUB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emplate1-PUB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emplate1-PUB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emplate1-PUB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emplate1-PUB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template1-PUB</Template>
  <TotalTime>14194</TotalTime>
  <Words>2862</Words>
  <Application>Microsoft Macintosh PowerPoint</Application>
  <PresentationFormat>On-screen Show (4:3)</PresentationFormat>
  <Paragraphs>587</Paragraphs>
  <Slides>28</Slides>
  <Notes>28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Arial</vt:lpstr>
      <vt:lpstr>Verdana</vt:lpstr>
      <vt:lpstr>Webdings</vt:lpstr>
      <vt:lpstr>Verdena</vt:lpstr>
      <vt:lpstr>template1-PUB</vt:lpstr>
      <vt:lpstr>The European Union:  493 million people – 27 countries </vt:lpstr>
      <vt:lpstr>Eight enlargements</vt:lpstr>
      <vt:lpstr>GDP per inhabitant: the spread of wealth</vt:lpstr>
      <vt:lpstr>The area of the EU compared to the rest  of the world</vt:lpstr>
      <vt:lpstr>EU population in the world</vt:lpstr>
      <vt:lpstr>23 official languages</vt:lpstr>
      <vt:lpstr>Three pillars</vt:lpstr>
      <vt:lpstr>The Court of Justice – upholding the law</vt:lpstr>
      <vt:lpstr>The euro – a single currency for Europeans </vt:lpstr>
      <vt:lpstr>Improving health and the environment</vt:lpstr>
      <vt:lpstr>Free to move </vt:lpstr>
      <vt:lpstr>The single market: freedom of choice</vt:lpstr>
      <vt:lpstr>How many people live in the EU? </vt:lpstr>
      <vt:lpstr>The European Parliament – voice of the people</vt:lpstr>
      <vt:lpstr>How big are the EU countries? </vt:lpstr>
      <vt:lpstr>The European Union:  493 million people – 27 countries </vt:lpstr>
      <vt:lpstr>The European Union:  493 million people – 27 countries </vt:lpstr>
      <vt:lpstr>An area of freedom, security and justice</vt:lpstr>
      <vt:lpstr>Jobs and growth </vt:lpstr>
      <vt:lpstr>Solidarity in practice: the EU cohesion policy </vt:lpstr>
      <vt:lpstr>The EU is the biggest provider of development aid in the world</vt:lpstr>
      <vt:lpstr>How rich is the EU compared to the rest  of the world?</vt:lpstr>
      <vt:lpstr>The EU – a major trading power</vt:lpstr>
      <vt:lpstr>Research  - investing in the knowledge society</vt:lpstr>
      <vt:lpstr>The European Union:  493 million people – 27 countries </vt:lpstr>
      <vt:lpstr>The EU: an exporter of peace and prosperity</vt:lpstr>
      <vt:lpstr>The EU symbols</vt:lpstr>
      <vt:lpstr>Bibliography</vt:lpstr>
    </vt:vector>
  </TitlesOfParts>
  <Company>S.A.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tacoen</dc:creator>
  <cp:lastModifiedBy>Maschino, Tyler</cp:lastModifiedBy>
  <cp:revision>631</cp:revision>
  <cp:lastPrinted>2008-05-20T10:20:43Z</cp:lastPrinted>
  <dcterms:created xsi:type="dcterms:W3CDTF">2007-08-22T10:47:46Z</dcterms:created>
  <dcterms:modified xsi:type="dcterms:W3CDTF">2023-10-04T15:50:55Z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7</vt:i4>
  </property>
</Properties>
</file>